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3" r:id="rId3"/>
    <p:sldId id="259" r:id="rId4"/>
    <p:sldId id="303" r:id="rId5"/>
    <p:sldId id="289" r:id="rId6"/>
    <p:sldId id="312" r:id="rId7"/>
    <p:sldId id="268" r:id="rId8"/>
    <p:sldId id="304" r:id="rId9"/>
    <p:sldId id="293" r:id="rId10"/>
    <p:sldId id="335" r:id="rId11"/>
    <p:sldId id="322" r:id="rId12"/>
    <p:sldId id="307" r:id="rId13"/>
    <p:sldId id="324" r:id="rId14"/>
    <p:sldId id="309" r:id="rId15"/>
    <p:sldId id="284" r:id="rId16"/>
    <p:sldId id="320" r:id="rId17"/>
    <p:sldId id="306" r:id="rId18"/>
    <p:sldId id="328" r:id="rId19"/>
    <p:sldId id="317" r:id="rId20"/>
    <p:sldId id="323" r:id="rId21"/>
    <p:sldId id="321" r:id="rId22"/>
    <p:sldId id="305" r:id="rId23"/>
    <p:sldId id="319" r:id="rId24"/>
    <p:sldId id="314" r:id="rId25"/>
    <p:sldId id="318" r:id="rId26"/>
    <p:sldId id="316" r:id="rId27"/>
    <p:sldId id="325" r:id="rId28"/>
    <p:sldId id="326" r:id="rId29"/>
    <p:sldId id="327" r:id="rId30"/>
    <p:sldId id="331" r:id="rId31"/>
    <p:sldId id="332" r:id="rId32"/>
    <p:sldId id="337" r:id="rId33"/>
    <p:sldId id="336" r:id="rId34"/>
    <p:sldId id="329" r:id="rId35"/>
    <p:sldId id="330" r:id="rId36"/>
  </p:sldIdLst>
  <p:sldSz cx="9144000" cy="6858000" type="screen4x3"/>
  <p:notesSz cx="7315200" cy="9601200"/>
  <p:embeddedFontLst>
    <p:embeddedFont>
      <p:font typeface="Franklin Gothic Book" pitchFamily="34" charset="0"/>
      <p:regular r:id="rId39"/>
      <p:italic r:id="rId40"/>
    </p:embeddedFont>
    <p:embeddedFont>
      <p:font typeface="Franklin Gothic Demi" pitchFamily="34" charset="0"/>
      <p:regular r:id="rId41"/>
      <p:italic r:id="rId42"/>
    </p:embeddedFont>
    <p:embeddedFont>
      <p:font typeface="Franklin Gothic Heavy" pitchFamily="34" charset="0"/>
      <p:regular r:id="rId43"/>
      <p:italic r:id="rId44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333399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333399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333399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333399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3333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3333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3333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3333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3333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8F8F8"/>
    <a:srgbClr val="0237BA"/>
    <a:srgbClr val="DDDDDD"/>
    <a:srgbClr val="FF9600"/>
    <a:srgbClr val="EAEAEA"/>
    <a:srgbClr val="0800A0"/>
    <a:srgbClr val="2407B5"/>
    <a:srgbClr val="2808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6" autoAdjust="0"/>
    <p:restoredTop sz="94564" autoAdjust="0"/>
  </p:normalViewPr>
  <p:slideViewPr>
    <p:cSldViewPr>
      <p:cViewPr varScale="1">
        <p:scale>
          <a:sx n="87" d="100"/>
          <a:sy n="87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1BE4C5-FE46-4D1B-A50D-3C1C6CBD87DB}" type="datetimeFigureOut">
              <a:rPr lang="en-US" smtClean="0"/>
              <a:t>4/15/2009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32FDB9-73A7-44E1-897F-FE3EC1527D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FD917F-2D66-4E55-B48C-1F3AA5EE2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B9C72-BA87-4055-BC0B-124CBE0248C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F4B75-F489-42CE-B7AF-3BA7C1A773A2}" type="slidenum">
              <a:rPr lang="en-US"/>
              <a:pPr/>
              <a:t>10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7BC49-510B-4D78-94A7-05D671FD5D4C}" type="slidenum">
              <a:rPr lang="en-US"/>
              <a:pPr/>
              <a:t>12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13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7BC49-510B-4D78-94A7-05D671FD5D4C}" type="slidenum">
              <a:rPr lang="en-US"/>
              <a:pPr/>
              <a:t>14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7BC49-510B-4D78-94A7-05D671FD5D4C}" type="slidenum">
              <a:rPr lang="en-US"/>
              <a:pPr/>
              <a:t>15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7BC49-510B-4D78-94A7-05D671FD5D4C}" type="slidenum">
              <a:rPr lang="en-US"/>
              <a:pPr/>
              <a:t>16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7BC49-510B-4D78-94A7-05D671FD5D4C}" type="slidenum">
              <a:rPr lang="en-US"/>
              <a:pPr/>
              <a:t>17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7BC49-510B-4D78-94A7-05D671FD5D4C}" type="slidenum">
              <a:rPr lang="en-US"/>
              <a:pPr/>
              <a:t>18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19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87943-293D-4522-AB0B-07447459BCD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20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21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22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23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24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25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26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27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28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29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5C4A3-CC79-49F8-AC15-B0B49A9C506E}" type="slidenum">
              <a:rPr lang="en-US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30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31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32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34C8-699E-4F36-9EF8-BCC9AF0B9678}" type="slidenum">
              <a:rPr lang="en-US"/>
              <a:pPr/>
              <a:t>33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94FA6-96CA-42EB-8FC5-F3E8C90888EE}" type="slidenum">
              <a:rPr lang="en-US"/>
              <a:pPr/>
              <a:t>34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7174E-8B2D-4FC3-B910-86AD4BD4DF1D}" type="slidenum">
              <a:rPr lang="en-US"/>
              <a:pPr/>
              <a:t>35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77733-D35D-48C4-941D-245FA56A0C2C}" type="slidenum">
              <a:rPr lang="en-US"/>
              <a:pPr/>
              <a:t>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A8BC7-D83C-4FEC-A93D-30246EEF4A23}" type="slidenum">
              <a:rPr lang="en-US"/>
              <a:pPr/>
              <a:t>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A8BC7-D83C-4FEC-A93D-30246EEF4A23}" type="slidenum">
              <a:rPr lang="en-US"/>
              <a:pPr/>
              <a:t>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09888-CB10-4522-865E-D8A70BEADB59}" type="slidenum">
              <a:rPr lang="en-US"/>
              <a:pPr/>
              <a:t>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46FD1-96FC-45BA-95A9-2BC445AB338C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F4B75-F489-42CE-B7AF-3BA7C1A773A2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6363" y="381000"/>
            <a:ext cx="2154237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9525" y="381000"/>
            <a:ext cx="6313488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810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SmealHeader-black4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6261100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810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-9525" y="6010275"/>
            <a:ext cx="739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333399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333399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333399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333399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333399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333399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333399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333399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DSCN1712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solidFill>
            <a:srgbClr val="333399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52463"/>
            <a:ext cx="9144000" cy="1143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957263"/>
            <a:ext cx="9144000" cy="792162"/>
          </a:xfrm>
          <a:noFill/>
        </p:spPr>
        <p:txBody>
          <a:bodyPr tIns="0" rIns="0" bIns="0">
            <a:spAutoFit/>
          </a:bodyPr>
          <a:lstStyle/>
          <a:p>
            <a:pPr algn="ctr" eaLnBrk="1" hangingPunct="1"/>
            <a:r>
              <a:rPr lang="en-US" sz="3400" b="1" dirty="0" smtClean="0">
                <a:solidFill>
                  <a:schemeClr val="bg1"/>
                </a:solidFill>
                <a:latin typeface="Times New Roman" pitchFamily="18" charset="0"/>
              </a:rPr>
              <a:t>SMEAL COLLEGE OF BUSINESS BUILDING</a:t>
            </a:r>
            <a:br>
              <a:rPr lang="en-US" sz="34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</a:rPr>
              <a:t>							               University Park, PA</a:t>
            </a:r>
            <a:endParaRPr lang="en-US" sz="1800" i="1" dirty="0" smtClean="0">
              <a:latin typeface="Times New Roman" pitchFamily="18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11"/>
          <p:cNvSpPr txBox="1">
            <a:spLocks noChangeArrowheads="1"/>
          </p:cNvSpPr>
          <p:nvPr/>
        </p:nvSpPr>
        <p:spPr bwMode="auto">
          <a:xfrm>
            <a:off x="0" y="5813425"/>
            <a:ext cx="32766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/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chemeClr val="bg1"/>
                </a:solidFill>
                <a:latin typeface="Times New Roman" pitchFamily="18" charset="0"/>
              </a:rPr>
              <a:t>Yena K. Han</a:t>
            </a:r>
            <a:r>
              <a:rPr lang="en-US" sz="300" b="1" i="1" kern="0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300" b="1" i="1" kern="0" dirty="0">
                <a:solidFill>
                  <a:schemeClr val="bg1"/>
                </a:solidFill>
                <a:latin typeface="Times New Roman" pitchFamily="18" charset="0"/>
              </a:rPr>
            </a:br>
            <a:endParaRPr lang="en-US" sz="300" b="1" i="1" kern="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kern="0" dirty="0">
                <a:solidFill>
                  <a:schemeClr val="bg1"/>
                </a:solidFill>
                <a:latin typeface="+mn-lt"/>
              </a:rPr>
              <a:t>The Pennsylvania State University</a:t>
            </a:r>
            <a:r>
              <a:rPr lang="en-US" sz="1000" kern="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1000" kern="0" dirty="0">
                <a:solidFill>
                  <a:schemeClr val="bg1"/>
                </a:solidFill>
                <a:latin typeface="+mn-lt"/>
              </a:rPr>
            </a:br>
            <a:r>
              <a:rPr lang="en-US" sz="1000" kern="0" dirty="0">
                <a:solidFill>
                  <a:schemeClr val="bg1"/>
                </a:solidFill>
                <a:latin typeface="+mn-lt"/>
              </a:rPr>
              <a:t>Architectural Engineering, Lighting/Electrical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chemeClr val="bg1"/>
                </a:solidFill>
                <a:latin typeface="+mn-lt"/>
              </a:rPr>
              <a:t>Faculty Advisor: Richard G. Mistrick, PhD, PE, FIES</a:t>
            </a:r>
            <a:br>
              <a:rPr lang="en-US" sz="1000" kern="0" dirty="0">
                <a:solidFill>
                  <a:schemeClr val="bg1"/>
                </a:solidFill>
                <a:latin typeface="+mn-lt"/>
              </a:rPr>
            </a:br>
            <a:r>
              <a:rPr lang="en-US" sz="1000" kern="0" dirty="0">
                <a:solidFill>
                  <a:schemeClr val="bg1"/>
                </a:solidFill>
                <a:latin typeface="+mn-lt"/>
              </a:rPr>
              <a:t>Electrical Advisor: </a:t>
            </a:r>
            <a:r>
              <a:rPr lang="en-US" sz="1000" kern="0" dirty="0" smtClean="0">
                <a:solidFill>
                  <a:schemeClr val="bg1"/>
                </a:solidFill>
                <a:latin typeface="+mn-lt"/>
              </a:rPr>
              <a:t>Theodore H. Dannerth, </a:t>
            </a:r>
            <a:r>
              <a:rPr lang="en-US" sz="1000" kern="0" dirty="0">
                <a:solidFill>
                  <a:schemeClr val="bg1"/>
                </a:solidFill>
                <a:latin typeface="+mn-lt"/>
              </a:rPr>
              <a:t>PE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DSCN16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8963" y="177800"/>
            <a:ext cx="434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9" descr="uplighting-trees-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74625"/>
            <a:ext cx="34385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" descr="mcklt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311525"/>
            <a:ext cx="3429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2457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ARCHITECTURE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BREADTH</a:t>
            </a:r>
            <a:endParaRPr lang="en-US" sz="1600" kern="0" dirty="0"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28600" y="720328"/>
            <a:ext cx="8153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Franklin Gothic Demi" pitchFamily="34" charset="0"/>
              </a:rPr>
              <a:t>OVERVIEW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Serves as main entrance from campus, a gathering space, café outdoor seating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Trapezoidal, bi-level (ground and third floors), ~14,260 SF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Brick, limestone, aluminum and glass curtain walls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Benches, café seating furniture, planting beds, bronze sculpture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Franklin Gothic Demi" pitchFamily="34" charset="0"/>
              </a:rPr>
              <a:t>DESIGN GOALS</a:t>
            </a:r>
            <a:endParaRPr lang="en-US" sz="2000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Link to architecture and rest of campus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Highlight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circulation paths and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entrance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fc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average (0.1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fc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minimum) along circulation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paths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algn="l">
              <a:lnSpc>
                <a:spcPct val="150000"/>
              </a:lnSpc>
              <a:buFontTx/>
              <a:buChar char="-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6002338"/>
            <a:ext cx="739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algn="l"/>
            <a:r>
              <a:rPr lang="en-US" sz="1600" b="1" dirty="0">
                <a:latin typeface="Franklin Gothic Demi" pitchFamily="34" charset="0"/>
              </a:rPr>
              <a:t>LIGHTING</a:t>
            </a:r>
            <a:r>
              <a:rPr lang="en-US" sz="1600" b="1" dirty="0">
                <a:latin typeface="Franklin Gothic Book" pitchFamily="34" charset="0"/>
              </a:rPr>
              <a:t>DEPTH</a:t>
            </a:r>
            <a:r>
              <a:rPr lang="en-US" sz="1600" b="1" dirty="0">
                <a:latin typeface="Franklin Gothic Demi" pitchFamily="34" charset="0"/>
              </a:rPr>
              <a:t> </a:t>
            </a:r>
            <a:r>
              <a:rPr lang="en-US" sz="1600" dirty="0">
                <a:latin typeface="Franklin Gothic Book" pitchFamily="34" charset="0"/>
              </a:rPr>
              <a:t>&gt;&gt; </a:t>
            </a:r>
            <a:r>
              <a:rPr lang="en-US" sz="1600" dirty="0">
                <a:latin typeface="Franklin Gothic Demi" pitchFamily="34" charset="0"/>
              </a:rPr>
              <a:t>TERRACE</a:t>
            </a:r>
            <a:endParaRPr lang="en-US" sz="1600" b="1" dirty="0">
              <a:latin typeface="Franklin Gothic Boo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7239000" cy="46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800" dirty="0" smtClean="0">
                <a:latin typeface="Franklin Gothic Heavy" pitchFamily="34" charset="0"/>
              </a:rPr>
              <a:t>LIGHTING DEPTH</a:t>
            </a:r>
          </a:p>
          <a:p>
            <a:pPr algn="l">
              <a:lnSpc>
                <a:spcPts val="1400"/>
              </a:lnSpc>
            </a:pPr>
            <a:r>
              <a:rPr lang="en-US" sz="2000" dirty="0" smtClean="0">
                <a:latin typeface="Franklin Gothic Demi" pitchFamily="34" charset="0"/>
              </a:rPr>
              <a:t>TERRACE</a:t>
            </a:r>
            <a:endParaRPr lang="en-US" sz="2000" dirty="0">
              <a:latin typeface="Franklin Gothic Dem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SCN16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5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02338"/>
            <a:ext cx="7391400" cy="3810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latin typeface="Franklin Gothic Demi" pitchFamily="34" charset="0"/>
              </a:rPr>
              <a:t>LIGHTING</a:t>
            </a:r>
            <a:r>
              <a:rPr lang="en-US" b="1" dirty="0" smtClean="0"/>
              <a:t>DEPTH</a:t>
            </a:r>
            <a:r>
              <a:rPr lang="en-US" b="1" dirty="0" smtClean="0">
                <a:latin typeface="Franklin Gothic Demi" pitchFamily="34" charset="0"/>
              </a:rPr>
              <a:t> </a:t>
            </a:r>
            <a:r>
              <a:rPr lang="en-US" dirty="0" smtClean="0"/>
              <a:t>&gt;&gt; </a:t>
            </a:r>
            <a:r>
              <a:rPr lang="en-US" dirty="0" smtClean="0">
                <a:latin typeface="Franklin Gothic Demi" pitchFamily="34" charset="0"/>
              </a:rPr>
              <a:t>TERRACE</a:t>
            </a:r>
            <a:endParaRPr lang="en-US" b="1" dirty="0" smtClean="0"/>
          </a:p>
        </p:txBody>
      </p:sp>
      <p:pic>
        <p:nvPicPr>
          <p:cNvPr id="5" name="Picture 6" descr="DSCN1621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543800" y="152400"/>
            <a:ext cx="1447800" cy="828741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6" descr="DSCN1621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114300" y="161925"/>
            <a:ext cx="990600" cy="990600"/>
          </a:xfrm>
          <a:prstGeom prst="rect">
            <a:avLst/>
          </a:prstGeom>
          <a:noFill/>
          <a:ln w="50800">
            <a:solidFill>
              <a:srgbClr val="FF9600"/>
            </a:solidFill>
            <a:miter lim="800000"/>
            <a:headEnd/>
            <a:tailEnd/>
          </a:ln>
        </p:spPr>
      </p:pic>
      <p:pic>
        <p:nvPicPr>
          <p:cNvPr id="4098" name="Picture 2" descr="C:\Documents and Settings\yena.YENA_LAPTOP\Desktop\PPT\erco-tesi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2086441"/>
            <a:ext cx="990600" cy="923059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 t="5970" r="29974"/>
          <a:stretch>
            <a:fillRect/>
          </a:stretch>
        </p:blipFill>
        <p:spPr bwMode="auto">
          <a:xfrm>
            <a:off x="114300" y="2819400"/>
            <a:ext cx="1524000" cy="1200150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 bwMode="auto">
          <a:xfrm>
            <a:off x="1874047" y="1576382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878809" y="1173953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314572" y="1000124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993229" y="990600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657600" y="990600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38637" y="995363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005385" y="990600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700711" y="1000126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362696" y="1004889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996111" y="1004889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505704" y="1385889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496170" y="1947859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09800" y="2262193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209800" y="3038474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228844" y="3757623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228844" y="4533904"/>
            <a:ext cx="76200" cy="76200"/>
          </a:xfrm>
          <a:prstGeom prst="ellipse">
            <a:avLst/>
          </a:prstGeom>
          <a:solidFill>
            <a:srgbClr val="FF9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57459" y="2014541"/>
            <a:ext cx="76200" cy="76200"/>
          </a:xfrm>
          <a:prstGeom prst="ellipse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719511" y="2162178"/>
            <a:ext cx="76200" cy="76200"/>
          </a:xfrm>
          <a:prstGeom prst="ellipse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891089" y="2309815"/>
            <a:ext cx="76200" cy="76200"/>
          </a:xfrm>
          <a:prstGeom prst="ellipse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053141" y="2462215"/>
            <a:ext cx="76200" cy="76200"/>
          </a:xfrm>
          <a:prstGeom prst="ellipse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867148" y="2824163"/>
            <a:ext cx="76200" cy="76200"/>
          </a:xfrm>
          <a:prstGeom prst="ellipse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800600" y="3276600"/>
            <a:ext cx="76200" cy="76200"/>
          </a:xfrm>
          <a:prstGeom prst="ellipse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295526" y="714378"/>
            <a:ext cx="76200" cy="762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662363" y="723896"/>
            <a:ext cx="76200" cy="762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019674" y="711650"/>
            <a:ext cx="76200" cy="762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372222" y="728659"/>
            <a:ext cx="76200" cy="762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724400" y="4038600"/>
            <a:ext cx="76200" cy="76200"/>
          </a:xfrm>
          <a:prstGeom prst="ellipse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648200" y="4800600"/>
            <a:ext cx="76200" cy="76200"/>
          </a:xfrm>
          <a:prstGeom prst="ellipse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572000" y="2362200"/>
            <a:ext cx="76200" cy="76200"/>
          </a:xfrm>
          <a:prstGeom prst="ellipse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767141" y="3581400"/>
            <a:ext cx="76200" cy="76200"/>
          </a:xfrm>
          <a:prstGeom prst="ellipse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657600" y="4343400"/>
            <a:ext cx="76200" cy="76200"/>
          </a:xfrm>
          <a:prstGeom prst="ellipse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1828800" y="1828800"/>
            <a:ext cx="4876800" cy="609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10800000">
            <a:off x="685800" y="5486400"/>
            <a:ext cx="2743200" cy="3424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175442" y="4114800"/>
            <a:ext cx="816158" cy="1590675"/>
          </a:xfrm>
          <a:prstGeom prst="rect">
            <a:avLst/>
          </a:prstGeom>
          <a:solidFill>
            <a:srgbClr val="FF96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</p:spPr>
      </p:pic>
      <p:cxnSp>
        <p:nvCxnSpPr>
          <p:cNvPr id="48" name="Straight Connector 47"/>
          <p:cNvCxnSpPr/>
          <p:nvPr/>
        </p:nvCxnSpPr>
        <p:spPr bwMode="auto">
          <a:xfrm rot="10800000">
            <a:off x="3505200" y="5867400"/>
            <a:ext cx="1066800" cy="3424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0800000">
            <a:off x="4876800" y="5889172"/>
            <a:ext cx="4572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>
            <a:off x="5219700" y="5600700"/>
            <a:ext cx="381000" cy="152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0" y="1143000"/>
            <a:ext cx="57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L24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24384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L23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71406" y="990600"/>
            <a:ext cx="57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L20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69804" y="37338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L22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571406" y="3048000"/>
            <a:ext cx="57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L21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4514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LIGHTING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TERRACE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868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Franklin Gothic Demi" pitchFamily="34" charset="0"/>
              </a:rPr>
              <a:t>ASHRAE 90.1-2004 Power Density Requirements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+mj-lt"/>
              </a:rPr>
              <a:t>Table 9.4.5: Building Grounds: Walkways 10 ft wide or greater/Plaza areas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Building Grounds = 0.20 W/SF</a:t>
            </a:r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pPr algn="l">
              <a:buFontTx/>
              <a:buChar char="-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+mj-lt"/>
              </a:rPr>
              <a:t>Table 9.4.5: Lighting Power Densities for Building Exteriors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Canopies = 1.25 W/SF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Building Façades = 5.00 W/LF</a:t>
            </a:r>
          </a:p>
          <a:p>
            <a:pPr algn="l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Total Power Allowed per Design Space: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Building Grounds: 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0.20 W/SF x 14,260 SF = </a:t>
            </a:r>
            <a:r>
              <a:rPr lang="en-US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2,852 </a:t>
            </a:r>
            <a:r>
              <a:rPr lang="en-US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Canopies: 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1.25 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W/SF x 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690 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SF = </a:t>
            </a:r>
            <a:r>
              <a:rPr lang="en-US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862.5 </a:t>
            </a:r>
            <a:r>
              <a:rPr lang="en-US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Building Façades: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5.00 W/LF 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x 380 LF 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= </a:t>
            </a:r>
            <a:r>
              <a:rPr lang="en-US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1,900 </a:t>
            </a:r>
            <a:r>
              <a:rPr lang="en-US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</a:p>
          <a:p>
            <a:pPr algn="l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886" y="5991452"/>
            <a:ext cx="7391400" cy="3810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latin typeface="Franklin Gothic Demi" pitchFamily="34" charset="0"/>
              </a:rPr>
              <a:t>LIGHTING</a:t>
            </a:r>
            <a:r>
              <a:rPr lang="en-US" b="1" dirty="0" smtClean="0"/>
              <a:t>DEPTH</a:t>
            </a:r>
            <a:r>
              <a:rPr lang="en-US" b="1" dirty="0" smtClean="0">
                <a:latin typeface="Franklin Gothic Demi" pitchFamily="34" charset="0"/>
              </a:rPr>
              <a:t> </a:t>
            </a:r>
            <a:r>
              <a:rPr lang="en-US" dirty="0" smtClean="0"/>
              <a:t>&gt;&gt; </a:t>
            </a:r>
            <a:r>
              <a:rPr lang="en-US" dirty="0" smtClean="0">
                <a:latin typeface="Franklin Gothic Demi" pitchFamily="34" charset="0"/>
              </a:rPr>
              <a:t>TERRACE&gt;&gt; </a:t>
            </a:r>
            <a:r>
              <a:rPr lang="en-US" b="1" dirty="0" smtClean="0">
                <a:latin typeface="Franklin Gothic Book" pitchFamily="34" charset="0"/>
              </a:rPr>
              <a:t>PERFORMANCE</a:t>
            </a:r>
            <a:endParaRPr lang="en-US" b="1" dirty="0" smtClean="0">
              <a:latin typeface="Franklin Gothic Book" pitchFamily="34" charset="0"/>
            </a:endParaRPr>
          </a:p>
        </p:txBody>
      </p:sp>
      <p:pic>
        <p:nvPicPr>
          <p:cNvPr id="4" name="Picture 6" descr="DSCN16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5899"/>
            <a:ext cx="6019800" cy="476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7800" y="2895600"/>
            <a:ext cx="373380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TOTAL POWER: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Type L20: 4 x 99 W = 396 W</a:t>
            </a:r>
            <a:endParaRPr lang="en-US" sz="16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Type </a:t>
            </a:r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L21: 4 x 48 W = 192 W</a:t>
            </a:r>
            <a:endParaRPr lang="en-US" sz="16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Type </a:t>
            </a:r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L22: 6 x 48 W = 288 W</a:t>
            </a:r>
            <a:endParaRPr lang="en-US" sz="16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Type </a:t>
            </a:r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L23: 245.75 ft x 7.6 W/ft = 1,868 W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Type </a:t>
            </a:r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L24: 11 </a:t>
            </a:r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x </a:t>
            </a:r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48 </a:t>
            </a:r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W = </a:t>
            </a:r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528 W</a:t>
            </a:r>
            <a:endParaRPr lang="en-US" sz="1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953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 smtClean="0">
                <a:solidFill>
                  <a:schemeClr val="bg1"/>
                </a:solidFill>
                <a:latin typeface="Franklin Gothic Book" pitchFamily="34" charset="0"/>
              </a:rPr>
              <a:t>Building Grounds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: 288 W + 1,868 W + 528 = 2,684 W &lt; 2,852 W</a:t>
            </a:r>
            <a:endParaRPr lang="en-US" dirty="0" smtClean="0">
              <a:solidFill>
                <a:srgbClr val="00B050"/>
              </a:solidFill>
              <a:latin typeface="Franklin Gothic Demi" pitchFamily="34" charset="0"/>
            </a:endParaRPr>
          </a:p>
          <a:p>
            <a:pPr algn="l"/>
            <a:r>
              <a:rPr lang="en-US" u="sng" dirty="0" smtClean="0">
                <a:solidFill>
                  <a:schemeClr val="bg1"/>
                </a:solidFill>
                <a:latin typeface="Franklin Gothic Book" pitchFamily="34" charset="0"/>
              </a:rPr>
              <a:t>Canopies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: 192 W &lt; 863 W</a:t>
            </a:r>
            <a:endParaRPr lang="en-US" dirty="0" smtClean="0">
              <a:solidFill>
                <a:srgbClr val="00B050"/>
              </a:solidFill>
              <a:latin typeface="Franklin Gothic Demi" pitchFamily="34" charset="0"/>
            </a:endParaRPr>
          </a:p>
          <a:p>
            <a:pPr algn="l"/>
            <a:r>
              <a:rPr lang="en-US" u="sng" dirty="0" smtClean="0">
                <a:solidFill>
                  <a:schemeClr val="bg1"/>
                </a:solidFill>
                <a:latin typeface="Franklin Gothic Book" pitchFamily="34" charset="0"/>
              </a:rPr>
              <a:t>Building Façades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: 396 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W &lt; 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1900 W</a:t>
            </a:r>
            <a:endParaRPr lang="en-US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3800" y="49530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Franklin Gothic Demi" pitchFamily="34" charset="0"/>
              </a:rPr>
              <a:t>OK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00070" y="5246916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Franklin Gothic Demi" pitchFamily="34" charset="0"/>
              </a:rPr>
              <a:t>OK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91744" y="550817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Franklin Gothic Demi" pitchFamily="34" charset="0"/>
              </a:rPr>
              <a:t>OK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 descr="DSCN16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6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02338"/>
            <a:ext cx="7391400" cy="3810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latin typeface="Franklin Gothic Demi" pitchFamily="34" charset="0"/>
              </a:rPr>
              <a:t>LIGHTING</a:t>
            </a:r>
            <a:r>
              <a:rPr lang="en-US" b="1" smtClean="0"/>
              <a:t>DEPTH</a:t>
            </a:r>
            <a:r>
              <a:rPr lang="en-US" b="1" smtClean="0">
                <a:latin typeface="Franklin Gothic Demi" pitchFamily="34" charset="0"/>
              </a:rPr>
              <a:t> </a:t>
            </a:r>
            <a:r>
              <a:rPr lang="en-US" smtClean="0"/>
              <a:t>&gt;&gt; </a:t>
            </a:r>
            <a:r>
              <a:rPr lang="en-US" smtClean="0">
                <a:latin typeface="Franklin Gothic Demi" pitchFamily="34" charset="0"/>
              </a:rPr>
              <a:t>TERRACE</a:t>
            </a:r>
            <a:endParaRPr lang="en-US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 descr="DSCN1621"/>
          <p:cNvPicPr>
            <a:picLocks noChangeAspect="1" noChangeArrowheads="1"/>
          </p:cNvPicPr>
          <p:nvPr/>
        </p:nvPicPr>
        <p:blipFill>
          <a:blip r:embed="rId3"/>
          <a:srcRect b="-526"/>
          <a:stretch>
            <a:fillRect/>
          </a:stretch>
        </p:blipFill>
        <p:spPr bwMode="auto">
          <a:xfrm>
            <a:off x="-76200" y="0"/>
            <a:ext cx="9222276" cy="629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02338"/>
            <a:ext cx="7391400" cy="3810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latin typeface="Franklin Gothic Demi" pitchFamily="34" charset="0"/>
              </a:rPr>
              <a:t>LIGHTING</a:t>
            </a:r>
            <a:r>
              <a:rPr lang="en-US" b="1" smtClean="0"/>
              <a:t>DEPTH</a:t>
            </a:r>
            <a:r>
              <a:rPr lang="en-US" b="1" smtClean="0">
                <a:latin typeface="Franklin Gothic Demi" pitchFamily="34" charset="0"/>
              </a:rPr>
              <a:t> </a:t>
            </a:r>
            <a:r>
              <a:rPr lang="en-US" smtClean="0"/>
              <a:t>&gt;&gt; </a:t>
            </a:r>
            <a:r>
              <a:rPr lang="en-US" smtClean="0">
                <a:latin typeface="Franklin Gothic Demi" pitchFamily="34" charset="0"/>
              </a:rPr>
              <a:t>TERRACE</a:t>
            </a:r>
            <a:endParaRPr lang="en-US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 descr="DSCN16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6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02338"/>
            <a:ext cx="7391400" cy="3810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latin typeface="Franklin Gothic Demi" pitchFamily="34" charset="0"/>
              </a:rPr>
              <a:t>LIGHTING</a:t>
            </a:r>
            <a:r>
              <a:rPr lang="en-US" b="1" smtClean="0"/>
              <a:t>DEPTH</a:t>
            </a:r>
            <a:r>
              <a:rPr lang="en-US" b="1" smtClean="0">
                <a:latin typeface="Franklin Gothic Demi" pitchFamily="34" charset="0"/>
              </a:rPr>
              <a:t> </a:t>
            </a:r>
            <a:r>
              <a:rPr lang="en-US" smtClean="0"/>
              <a:t>&gt;&gt; </a:t>
            </a:r>
            <a:r>
              <a:rPr lang="en-US" smtClean="0">
                <a:latin typeface="Franklin Gothic Demi" pitchFamily="34" charset="0"/>
              </a:rPr>
              <a:t>TERRACE</a:t>
            </a:r>
            <a:endParaRPr lang="en-US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 descr="DSCN16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25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02338"/>
            <a:ext cx="7391400" cy="3810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latin typeface="Franklin Gothic Demi" pitchFamily="34" charset="0"/>
              </a:rPr>
              <a:t>LIGHTING</a:t>
            </a:r>
            <a:r>
              <a:rPr lang="en-US" b="1" smtClean="0"/>
              <a:t>DEPTH</a:t>
            </a:r>
            <a:r>
              <a:rPr lang="en-US" b="1" smtClean="0">
                <a:latin typeface="Franklin Gothic Demi" pitchFamily="34" charset="0"/>
              </a:rPr>
              <a:t> </a:t>
            </a:r>
            <a:r>
              <a:rPr lang="en-US" smtClean="0"/>
              <a:t>&gt;&gt; </a:t>
            </a:r>
            <a:r>
              <a:rPr lang="en-US" smtClean="0">
                <a:latin typeface="Franklin Gothic Demi" pitchFamily="34" charset="0"/>
              </a:rPr>
              <a:t>TERRACE</a:t>
            </a:r>
            <a:endParaRPr lang="en-US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4514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LIGHTING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CLASSROOM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" y="509855"/>
            <a:ext cx="81534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Franklin Gothic Demi" pitchFamily="34" charset="0"/>
              </a:rPr>
              <a:t>OVERVIEW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Franklin Gothic Dem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44’x30</a:t>
            </a:r>
            <a:r>
              <a:rPr lang="en-US" smtClean="0">
                <a:solidFill>
                  <a:schemeClr val="tx1"/>
                </a:solidFill>
                <a:latin typeface="+mj-lt"/>
              </a:rPr>
              <a:t>’ (1,330 SF), 60 student capacity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smtClean="0">
                <a:solidFill>
                  <a:schemeClr val="tx1"/>
                </a:solidFill>
                <a:latin typeface="+mj-lt"/>
              </a:rPr>
              <a:t> Dark carpeting, ACT ceiling, curved perforated acoustical wood paneling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smtClean="0">
                <a:solidFill>
                  <a:schemeClr val="tx1"/>
                </a:solidFill>
                <a:latin typeface="+mj-lt"/>
              </a:rPr>
              <a:t> Tiered,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semi-circular seating a</a:t>
            </a:r>
            <a:r>
              <a:rPr lang="en-US" smtClean="0">
                <a:solidFill>
                  <a:schemeClr val="tx1"/>
                </a:solidFill>
                <a:latin typeface="+mj-lt"/>
              </a:rPr>
              <a:t>rrangement with two aisles</a:t>
            </a:r>
          </a:p>
          <a:p>
            <a:pPr algn="l">
              <a:lnSpc>
                <a:spcPct val="150000"/>
              </a:lnSpc>
              <a:buFontTx/>
              <a:buChar char="-"/>
            </a:pPr>
            <a:endParaRPr lang="en-US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mtClean="0">
                <a:solidFill>
                  <a:schemeClr val="tx1"/>
                </a:solidFill>
                <a:latin typeface="Franklin Gothic Demi" pitchFamily="34" charset="0"/>
              </a:rPr>
              <a:t>D</a:t>
            </a:r>
            <a:r>
              <a:rPr lang="en-US" sz="2000" smtClean="0">
                <a:solidFill>
                  <a:schemeClr val="tx1"/>
                </a:solidFill>
                <a:latin typeface="Franklin Gothic Demi" pitchFamily="34" charset="0"/>
              </a:rPr>
              <a:t>ESIGN G</a:t>
            </a:r>
            <a:r>
              <a:rPr lang="en-US" sz="2000" dirty="0" smtClean="0">
                <a:solidFill>
                  <a:schemeClr val="tx1"/>
                </a:solidFill>
                <a:latin typeface="Franklin Gothic Demi" pitchFamily="34" charset="0"/>
              </a:rPr>
              <a:t>OALS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Franklin Gothic Demi" pitchFamily="34" charset="0"/>
              </a:rPr>
              <a:t>-</a:t>
            </a:r>
            <a:r>
              <a:rPr lang="en-US" smtClean="0">
                <a:solidFill>
                  <a:schemeClr val="tx1"/>
                </a:solidFill>
                <a:latin typeface="+mj-lt"/>
              </a:rPr>
              <a:t> 60 f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at desk per PSU classroom l</a:t>
            </a:r>
            <a:r>
              <a:rPr lang="en-US" smtClean="0">
                <a:solidFill>
                  <a:schemeClr val="tx1"/>
                </a:solidFill>
                <a:latin typeface="+mj-lt"/>
              </a:rPr>
              <a:t>ighting standard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mtClean="0">
                <a:solidFill>
                  <a:schemeClr val="tx1"/>
                </a:solidFill>
                <a:latin typeface="+mj-lt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onducive to learning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minimize visual clutter to minimize distractions</a:t>
            </a:r>
          </a:p>
          <a:p>
            <a:pPr lvl="1" algn="l">
              <a:lnSpc>
                <a:spcPct val="150000"/>
              </a:lnSpc>
              <a:buFont typeface="Wingdings" pitchFamily="2" charset="2"/>
              <a:buChar char="à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lexible controls to adapt to various needs</a:t>
            </a:r>
          </a:p>
          <a:p>
            <a:pPr lvl="1" algn="l">
              <a:lnSpc>
                <a:spcPct val="150000"/>
              </a:lnSpc>
              <a:buFont typeface="Wingdings" pitchFamily="2" charset="2"/>
              <a:buChar char="à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latin typeface="Franklin Gothic Demi" pitchFamily="34" charset="0"/>
              </a:rPr>
              <a:t>HREE ALTERNATE DESIGNS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ption 1: recessed linear s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triplights </a:t>
            </a:r>
            <a:r>
              <a:rPr lang="en-US" smtClean="0">
                <a:solidFill>
                  <a:schemeClr val="tx1"/>
                </a:solidFill>
                <a:latin typeface="+mj-lt"/>
              </a:rPr>
              <a:t>in system-organizing ceiling system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smtClean="0">
                <a:solidFill>
                  <a:schemeClr val="tx1"/>
                </a:solidFill>
                <a:latin typeface="+mj-lt"/>
              </a:rPr>
              <a:t> Option 2: recessed 2’x2’ lensed direct/indirect troffers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mtClean="0">
                <a:solidFill>
                  <a:schemeClr val="tx1"/>
                </a:solidFill>
                <a:latin typeface="+mj-lt"/>
              </a:rPr>
              <a:t>O</a:t>
            </a:r>
            <a:r>
              <a:rPr lang="en-US" smtClean="0">
                <a:solidFill>
                  <a:schemeClr val="tx1"/>
                </a:solidFill>
                <a:latin typeface="+mj-lt"/>
              </a:rPr>
              <a:t>ption 3: direct/indirect linear pendants</a:t>
            </a:r>
          </a:p>
          <a:p>
            <a:pPr algn="l">
              <a:lnSpc>
                <a:spcPct val="150000"/>
              </a:lnSpc>
              <a:buFontTx/>
              <a:buChar char="-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152400"/>
            <a:ext cx="7239000" cy="46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800" dirty="0" smtClean="0">
                <a:latin typeface="Franklin Gothic Heavy" pitchFamily="34" charset="0"/>
              </a:rPr>
              <a:t>LIGHTING DEPTH</a:t>
            </a:r>
          </a:p>
          <a:p>
            <a:pPr algn="l">
              <a:lnSpc>
                <a:spcPts val="1400"/>
              </a:lnSpc>
            </a:pPr>
            <a:r>
              <a:rPr lang="en-US" sz="2000" dirty="0" smtClean="0">
                <a:latin typeface="Franklin Gothic Demi" pitchFamily="34" charset="0"/>
              </a:rPr>
              <a:t>THREE ALTERNATE DESIGNS: CLASSROOM</a:t>
            </a:r>
            <a:endParaRPr lang="en-US" sz="2000" dirty="0">
              <a:latin typeface="Franklin Gothic Dem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75" y="152400"/>
            <a:ext cx="5051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 descr="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26000" contrast="-40000"/>
          </a:blip>
          <a:srcRect/>
          <a:stretch>
            <a:fillRect/>
          </a:stretch>
        </p:blipFill>
        <p:spPr>
          <a:xfrm>
            <a:off x="4016375" y="152400"/>
            <a:ext cx="5051425" cy="4267200"/>
          </a:xfrm>
          <a:noFill/>
        </p:spPr>
      </p:pic>
      <p:sp>
        <p:nvSpPr>
          <p:cNvPr id="82967" name="Freeform 23"/>
          <p:cNvSpPr>
            <a:spLocks/>
          </p:cNvSpPr>
          <p:nvPr/>
        </p:nvSpPr>
        <p:spPr bwMode="auto">
          <a:xfrm>
            <a:off x="5943600" y="2814638"/>
            <a:ext cx="628650" cy="1147762"/>
          </a:xfrm>
          <a:custGeom>
            <a:avLst/>
            <a:gdLst>
              <a:gd name="T0" fmla="*/ 480 w 576"/>
              <a:gd name="T1" fmla="*/ 48 h 1056"/>
              <a:gd name="T2" fmla="*/ 192 w 576"/>
              <a:gd name="T3" fmla="*/ 0 h 1056"/>
              <a:gd name="T4" fmla="*/ 0 w 576"/>
              <a:gd name="T5" fmla="*/ 960 h 1056"/>
              <a:gd name="T6" fmla="*/ 384 w 576"/>
              <a:gd name="T7" fmla="*/ 1056 h 1056"/>
              <a:gd name="T8" fmla="*/ 576 w 576"/>
              <a:gd name="T9" fmla="*/ 48 h 1056"/>
              <a:gd name="T10" fmla="*/ 528 w 576"/>
              <a:gd name="T11" fmla="*/ 48 h 1056"/>
              <a:gd name="T12" fmla="*/ 480 w 576"/>
              <a:gd name="T13" fmla="*/ 48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1056"/>
              <a:gd name="T23" fmla="*/ 576 w 57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1056">
                <a:moveTo>
                  <a:pt x="480" y="48"/>
                </a:moveTo>
                <a:lnTo>
                  <a:pt x="192" y="0"/>
                </a:lnTo>
                <a:lnTo>
                  <a:pt x="0" y="960"/>
                </a:lnTo>
                <a:lnTo>
                  <a:pt x="384" y="1056"/>
                </a:lnTo>
                <a:lnTo>
                  <a:pt x="576" y="48"/>
                </a:lnTo>
                <a:lnTo>
                  <a:pt x="528" y="48"/>
                </a:lnTo>
                <a:lnTo>
                  <a:pt x="480" y="48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61" name="Freeform 17"/>
          <p:cNvSpPr>
            <a:spLocks/>
          </p:cNvSpPr>
          <p:nvPr/>
        </p:nvSpPr>
        <p:spPr bwMode="auto">
          <a:xfrm>
            <a:off x="4724400" y="2797175"/>
            <a:ext cx="1447800" cy="1066800"/>
          </a:xfrm>
          <a:custGeom>
            <a:avLst/>
            <a:gdLst>
              <a:gd name="T0" fmla="*/ 0 w 1337"/>
              <a:gd name="T1" fmla="*/ 20 h 981"/>
              <a:gd name="T2" fmla="*/ 1337 w 1337"/>
              <a:gd name="T3" fmla="*/ 21 h 981"/>
              <a:gd name="T4" fmla="*/ 1145 w 1337"/>
              <a:gd name="T5" fmla="*/ 981 h 981"/>
              <a:gd name="T6" fmla="*/ 137 w 1337"/>
              <a:gd name="T7" fmla="*/ 933 h 981"/>
              <a:gd name="T8" fmla="*/ 6 w 1337"/>
              <a:gd name="T9" fmla="*/ 0 h 981"/>
              <a:gd name="T10" fmla="*/ 0 w 1337"/>
              <a:gd name="T11" fmla="*/ 20 h 9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37"/>
              <a:gd name="T19" fmla="*/ 0 h 981"/>
              <a:gd name="T20" fmla="*/ 1337 w 1337"/>
              <a:gd name="T21" fmla="*/ 981 h 9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37" h="981">
                <a:moveTo>
                  <a:pt x="0" y="20"/>
                </a:moveTo>
                <a:lnTo>
                  <a:pt x="1337" y="21"/>
                </a:lnTo>
                <a:lnTo>
                  <a:pt x="1145" y="981"/>
                </a:lnTo>
                <a:lnTo>
                  <a:pt x="137" y="933"/>
                </a:lnTo>
                <a:lnTo>
                  <a:pt x="6" y="0"/>
                </a:lnTo>
                <a:lnTo>
                  <a:pt x="0" y="20"/>
                </a:lnTo>
                <a:close/>
              </a:path>
            </a:pathLst>
          </a:custGeom>
          <a:blipFill dpi="0" rotWithShape="0">
            <a:blip r:embed="rId5" cstate="screen"/>
            <a:srcRect/>
            <a:stretch>
              <a:fillRect/>
            </a:stretch>
          </a:blipFill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Freeform 18"/>
          <p:cNvSpPr>
            <a:spLocks/>
          </p:cNvSpPr>
          <p:nvPr/>
        </p:nvSpPr>
        <p:spPr bwMode="auto">
          <a:xfrm>
            <a:off x="6499225" y="2819400"/>
            <a:ext cx="1349375" cy="1128713"/>
          </a:xfrm>
          <a:custGeom>
            <a:avLst/>
            <a:gdLst>
              <a:gd name="T0" fmla="*/ 0 w 1536"/>
              <a:gd name="T1" fmla="*/ 240 h 1008"/>
              <a:gd name="T2" fmla="*/ 48 w 1536"/>
              <a:gd name="T3" fmla="*/ 720 h 1008"/>
              <a:gd name="T4" fmla="*/ 1536 w 1536"/>
              <a:gd name="T5" fmla="*/ 1008 h 1008"/>
              <a:gd name="T6" fmla="*/ 1536 w 1536"/>
              <a:gd name="T7" fmla="*/ 816 h 1008"/>
              <a:gd name="T8" fmla="*/ 1296 w 1536"/>
              <a:gd name="T9" fmla="*/ 720 h 1008"/>
              <a:gd name="T10" fmla="*/ 1104 w 1536"/>
              <a:gd name="T11" fmla="*/ 576 h 1008"/>
              <a:gd name="T12" fmla="*/ 912 w 1536"/>
              <a:gd name="T13" fmla="*/ 384 h 1008"/>
              <a:gd name="T14" fmla="*/ 720 w 1536"/>
              <a:gd name="T15" fmla="*/ 192 h 1008"/>
              <a:gd name="T16" fmla="*/ 576 w 1536"/>
              <a:gd name="T17" fmla="*/ 0 h 1008"/>
              <a:gd name="T18" fmla="*/ 0 w 1536"/>
              <a:gd name="T19" fmla="*/ 96 h 1008"/>
              <a:gd name="T20" fmla="*/ 384 w 1536"/>
              <a:gd name="T21" fmla="*/ 144 h 1008"/>
              <a:gd name="T22" fmla="*/ 384 w 1536"/>
              <a:gd name="T23" fmla="*/ 240 h 1008"/>
              <a:gd name="T24" fmla="*/ 0 w 1536"/>
              <a:gd name="T25" fmla="*/ 288 h 1008"/>
              <a:gd name="T26" fmla="*/ 0 w 1536"/>
              <a:gd name="T27" fmla="*/ 192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6"/>
              <a:gd name="T43" fmla="*/ 0 h 1008"/>
              <a:gd name="T44" fmla="*/ 1536 w 1536"/>
              <a:gd name="T45" fmla="*/ 1008 h 10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6" h="1008">
                <a:moveTo>
                  <a:pt x="0" y="240"/>
                </a:moveTo>
                <a:lnTo>
                  <a:pt x="48" y="720"/>
                </a:lnTo>
                <a:lnTo>
                  <a:pt x="1536" y="1008"/>
                </a:lnTo>
                <a:lnTo>
                  <a:pt x="1536" y="816"/>
                </a:lnTo>
                <a:lnTo>
                  <a:pt x="1296" y="720"/>
                </a:lnTo>
                <a:lnTo>
                  <a:pt x="1104" y="576"/>
                </a:lnTo>
                <a:lnTo>
                  <a:pt x="912" y="384"/>
                </a:lnTo>
                <a:lnTo>
                  <a:pt x="720" y="192"/>
                </a:lnTo>
                <a:lnTo>
                  <a:pt x="576" y="0"/>
                </a:lnTo>
                <a:lnTo>
                  <a:pt x="0" y="96"/>
                </a:lnTo>
                <a:lnTo>
                  <a:pt x="384" y="144"/>
                </a:lnTo>
                <a:lnTo>
                  <a:pt x="384" y="240"/>
                </a:lnTo>
                <a:lnTo>
                  <a:pt x="0" y="288"/>
                </a:lnTo>
                <a:lnTo>
                  <a:pt x="0" y="1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63" name="Freeform 19"/>
          <p:cNvSpPr>
            <a:spLocks/>
          </p:cNvSpPr>
          <p:nvPr/>
        </p:nvSpPr>
        <p:spPr bwMode="auto">
          <a:xfrm>
            <a:off x="6553200" y="2068513"/>
            <a:ext cx="1600200" cy="1055687"/>
          </a:xfrm>
          <a:custGeom>
            <a:avLst/>
            <a:gdLst>
              <a:gd name="T0" fmla="*/ 48 w 1536"/>
              <a:gd name="T1" fmla="*/ 720 h 1008"/>
              <a:gd name="T2" fmla="*/ 0 w 1536"/>
              <a:gd name="T3" fmla="*/ 336 h 1008"/>
              <a:gd name="T4" fmla="*/ 384 w 1536"/>
              <a:gd name="T5" fmla="*/ 240 h 1008"/>
              <a:gd name="T6" fmla="*/ 384 w 1536"/>
              <a:gd name="T7" fmla="*/ 192 h 1008"/>
              <a:gd name="T8" fmla="*/ 384 w 1536"/>
              <a:gd name="T9" fmla="*/ 48 h 1008"/>
              <a:gd name="T10" fmla="*/ 576 w 1536"/>
              <a:gd name="T11" fmla="*/ 0 h 1008"/>
              <a:gd name="T12" fmla="*/ 720 w 1536"/>
              <a:gd name="T13" fmla="*/ 192 h 1008"/>
              <a:gd name="T14" fmla="*/ 912 w 1536"/>
              <a:gd name="T15" fmla="*/ 432 h 1008"/>
              <a:gd name="T16" fmla="*/ 1104 w 1536"/>
              <a:gd name="T17" fmla="*/ 576 h 1008"/>
              <a:gd name="T18" fmla="*/ 1344 w 1536"/>
              <a:gd name="T19" fmla="*/ 720 h 1008"/>
              <a:gd name="T20" fmla="*/ 1536 w 1536"/>
              <a:gd name="T21" fmla="*/ 864 h 1008"/>
              <a:gd name="T22" fmla="*/ 1488 w 1536"/>
              <a:gd name="T23" fmla="*/ 1008 h 1008"/>
              <a:gd name="T24" fmla="*/ 48 w 1536"/>
              <a:gd name="T25" fmla="*/ 720 h 10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36"/>
              <a:gd name="T40" fmla="*/ 0 h 1008"/>
              <a:gd name="T41" fmla="*/ 1536 w 1536"/>
              <a:gd name="T42" fmla="*/ 1008 h 10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36" h="1008">
                <a:moveTo>
                  <a:pt x="48" y="720"/>
                </a:moveTo>
                <a:lnTo>
                  <a:pt x="0" y="336"/>
                </a:lnTo>
                <a:lnTo>
                  <a:pt x="384" y="240"/>
                </a:lnTo>
                <a:lnTo>
                  <a:pt x="384" y="192"/>
                </a:lnTo>
                <a:lnTo>
                  <a:pt x="384" y="48"/>
                </a:lnTo>
                <a:lnTo>
                  <a:pt x="576" y="0"/>
                </a:lnTo>
                <a:lnTo>
                  <a:pt x="720" y="192"/>
                </a:lnTo>
                <a:lnTo>
                  <a:pt x="912" y="432"/>
                </a:lnTo>
                <a:lnTo>
                  <a:pt x="1104" y="576"/>
                </a:lnTo>
                <a:lnTo>
                  <a:pt x="1344" y="720"/>
                </a:lnTo>
                <a:lnTo>
                  <a:pt x="1536" y="864"/>
                </a:lnTo>
                <a:lnTo>
                  <a:pt x="1488" y="1008"/>
                </a:lnTo>
                <a:lnTo>
                  <a:pt x="48" y="720"/>
                </a:lnTo>
                <a:close/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65" name="Freeform 21"/>
          <p:cNvSpPr>
            <a:spLocks/>
          </p:cNvSpPr>
          <p:nvPr/>
        </p:nvSpPr>
        <p:spPr bwMode="auto">
          <a:xfrm>
            <a:off x="5867400" y="1752600"/>
            <a:ext cx="533400" cy="609600"/>
          </a:xfrm>
          <a:custGeom>
            <a:avLst/>
            <a:gdLst>
              <a:gd name="T0" fmla="*/ 384 w 480"/>
              <a:gd name="T1" fmla="*/ 0 h 528"/>
              <a:gd name="T2" fmla="*/ 480 w 480"/>
              <a:gd name="T3" fmla="*/ 480 h 528"/>
              <a:gd name="T4" fmla="*/ 96 w 480"/>
              <a:gd name="T5" fmla="*/ 528 h 528"/>
              <a:gd name="T6" fmla="*/ 0 w 480"/>
              <a:gd name="T7" fmla="*/ 48 h 528"/>
              <a:gd name="T8" fmla="*/ 384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384" y="0"/>
                </a:moveTo>
                <a:lnTo>
                  <a:pt x="480" y="480"/>
                </a:lnTo>
                <a:lnTo>
                  <a:pt x="96" y="528"/>
                </a:lnTo>
                <a:lnTo>
                  <a:pt x="0" y="48"/>
                </a:lnTo>
                <a:lnTo>
                  <a:pt x="384" y="0"/>
                </a:lnTo>
                <a:close/>
              </a:path>
            </a:pathLst>
          </a:custGeom>
          <a:blipFill dpi="0" rotWithShape="1">
            <a:blip r:embed="rId7" cstate="screen"/>
            <a:srcRect/>
            <a:stretch>
              <a:fillRect/>
            </a:stretch>
          </a:blipFill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auto">
          <a:xfrm>
            <a:off x="4910138" y="3157538"/>
            <a:ext cx="98266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Franklin Gothic Demi" pitchFamily="34" charset="0"/>
              </a:rPr>
              <a:t>TERRACE</a:t>
            </a:r>
          </a:p>
        </p:txBody>
      </p:sp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5919788" y="3200400"/>
            <a:ext cx="68738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Franklin Gothic Demi" pitchFamily="34" charset="0"/>
              </a:rPr>
              <a:t>CAFE</a:t>
            </a:r>
          </a:p>
        </p:txBody>
      </p:sp>
      <p:sp>
        <p:nvSpPr>
          <p:cNvPr id="82970" name="Text Box 26"/>
          <p:cNvSpPr txBox="1">
            <a:spLocks noChangeArrowheads="1"/>
          </p:cNvSpPr>
          <p:nvPr/>
        </p:nvSpPr>
        <p:spPr bwMode="auto">
          <a:xfrm>
            <a:off x="5715000" y="1444625"/>
            <a:ext cx="12160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Franklin Gothic Demi" pitchFamily="34" charset="0"/>
              </a:rPr>
              <a:t>CLASSROOM</a:t>
            </a:r>
          </a:p>
        </p:txBody>
      </p:sp>
      <p:sp>
        <p:nvSpPr>
          <p:cNvPr id="82971" name="Text Box 27"/>
          <p:cNvSpPr txBox="1">
            <a:spLocks noChangeArrowheads="1"/>
          </p:cNvSpPr>
          <p:nvPr/>
        </p:nvSpPr>
        <p:spPr bwMode="auto">
          <a:xfrm>
            <a:off x="6675438" y="2514600"/>
            <a:ext cx="86836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Franklin Gothic Demi" pitchFamily="34" charset="0"/>
              </a:rPr>
              <a:t>ATRIUM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2228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>
                <a:latin typeface="Franklin Gothic Demi" pitchFamily="34" charset="0"/>
                <a:ea typeface="+mj-ea"/>
                <a:cs typeface="+mj-cs"/>
              </a:rPr>
              <a:t>OVERVIEW</a:t>
            </a:r>
            <a:endParaRPr lang="en-US" sz="1600" kern="0" dirty="0">
              <a:latin typeface="Franklin Gothic Demi" pitchFamily="34" charset="0"/>
              <a:ea typeface="+mj-ea"/>
              <a:cs typeface="+mj-cs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42900" y="304800"/>
            <a:ext cx="5067300" cy="5478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Franklin Gothic Demi" pitchFamily="34" charset="0"/>
              </a:rPr>
              <a:t>BUILDING </a:t>
            </a:r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BACKGROUND</a:t>
            </a:r>
          </a:p>
          <a:p>
            <a:pPr algn="l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ARCHITECTURE BREADTH</a:t>
            </a:r>
          </a:p>
          <a:p>
            <a:pPr lvl="1" algn="l">
              <a:spcBef>
                <a:spcPts val="600"/>
              </a:spcBef>
              <a:buFontTx/>
              <a:buChar char="-"/>
              <a:defRPr/>
            </a:pPr>
            <a:r>
              <a:rPr lang="en-US" sz="1600" dirty="0" smtClean="0">
                <a:solidFill>
                  <a:schemeClr val="tx1"/>
                </a:solidFill>
                <a:latin typeface="Franklin Gothic Demi" pitchFamily="34" charset="0"/>
              </a:rPr>
              <a:t> South Terrace </a:t>
            </a:r>
            <a:r>
              <a:rPr lang="en-US" sz="1600" dirty="0" smtClean="0">
                <a:solidFill>
                  <a:schemeClr val="tx1"/>
                </a:solidFill>
                <a:latin typeface="Franklin Gothic Demi" pitchFamily="34" charset="0"/>
              </a:rPr>
              <a:t>Redesign</a:t>
            </a:r>
            <a:endParaRPr lang="en-US" dirty="0">
              <a:solidFill>
                <a:schemeClr val="tx1"/>
              </a:solidFill>
              <a:latin typeface="Franklin Gothic Demi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LIGHTING </a:t>
            </a:r>
            <a:r>
              <a:rPr lang="en-US" dirty="0">
                <a:solidFill>
                  <a:schemeClr val="tx1"/>
                </a:solidFill>
                <a:latin typeface="Franklin Gothic Demi" pitchFamily="34" charset="0"/>
              </a:rPr>
              <a:t>DEPTH</a:t>
            </a:r>
          </a:p>
          <a:p>
            <a:pPr lvl="1" algn="l">
              <a:spcBef>
                <a:spcPts val="600"/>
              </a:spcBef>
              <a:buFontTx/>
              <a:buChar char="-"/>
              <a:defRPr/>
            </a:pPr>
            <a:r>
              <a:rPr lang="en-US" sz="1600" dirty="0" smtClean="0">
                <a:solidFill>
                  <a:schemeClr val="tx1"/>
                </a:solidFill>
                <a:latin typeface="Franklin Gothic Demi" pitchFamily="34" charset="0"/>
              </a:rPr>
              <a:t> South Terrace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Franklin Gothic Book" pitchFamily="34" charset="0"/>
            </a:endParaRPr>
          </a:p>
          <a:p>
            <a:pPr lvl="1" algn="l">
              <a:spcBef>
                <a:spcPts val="600"/>
              </a:spcBef>
              <a:buFontTx/>
              <a:buChar char="-"/>
              <a:defRPr/>
            </a:pPr>
            <a:r>
              <a:rPr lang="en-US" sz="1600" dirty="0" smtClean="0">
                <a:solidFill>
                  <a:schemeClr val="tx1"/>
                </a:solidFill>
                <a:latin typeface="Franklin Gothic Demi" pitchFamily="34" charset="0"/>
              </a:rPr>
              <a:t> Typical Large </a:t>
            </a:r>
            <a:r>
              <a:rPr lang="en-US" sz="1600" dirty="0" smtClean="0">
                <a:solidFill>
                  <a:schemeClr val="tx1"/>
                </a:solidFill>
                <a:latin typeface="Franklin Gothic Demi" pitchFamily="34" charset="0"/>
              </a:rPr>
              <a:t>Classroom</a:t>
            </a:r>
            <a:r>
              <a:rPr lang="en-US" sz="1400" dirty="0" smtClean="0">
                <a:solidFill>
                  <a:schemeClr val="tx1"/>
                </a:solidFill>
                <a:latin typeface="Franklin Gothic Demi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Franklin Gothic Demi" pitchFamily="34" charset="0"/>
              </a:rPr>
              <a:t>   Three Alternate Designs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Franklin Gothic Book" pitchFamily="34" charset="0"/>
            </a:endParaRPr>
          </a:p>
          <a:p>
            <a:pPr lvl="1" algn="l">
              <a:spcBef>
                <a:spcPts val="600"/>
              </a:spcBef>
              <a:buFontTx/>
              <a:buChar char="-"/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Atrium</a:t>
            </a:r>
          </a:p>
          <a:p>
            <a:pPr lvl="1" algn="l">
              <a:spcBef>
                <a:spcPts val="600"/>
              </a:spcBef>
              <a:buFontTx/>
              <a:buChar char="-"/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 Blue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Chip Bistro Café</a:t>
            </a:r>
          </a:p>
          <a:p>
            <a:pPr algn="l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ELECTRICAL DEPTH</a:t>
            </a:r>
          </a:p>
          <a:p>
            <a:pPr lvl="1" algn="l">
              <a:spcBef>
                <a:spcPts val="600"/>
              </a:spcBef>
              <a:buFontTx/>
              <a:buChar char="-"/>
              <a:defRPr/>
            </a:pPr>
            <a:r>
              <a:rPr lang="en-US" sz="1600" dirty="0" smtClean="0">
                <a:solidFill>
                  <a:schemeClr val="tx1"/>
                </a:solidFill>
                <a:latin typeface="Franklin Gothic Demi" pitchFamily="34" charset="0"/>
              </a:rPr>
              <a:t> Copper vs. Aluminum Feeder Comparison </a:t>
            </a:r>
          </a:p>
          <a:p>
            <a:pPr lvl="1" algn="l">
              <a:spcBef>
                <a:spcPts val="600"/>
              </a:spcBef>
              <a:buFontTx/>
              <a:buChar char="-"/>
              <a:defRPr/>
            </a:pPr>
            <a:r>
              <a:rPr lang="en-US" sz="1600" dirty="0" smtClean="0">
                <a:solidFill>
                  <a:schemeClr val="tx1"/>
                </a:solidFill>
                <a:latin typeface="Franklin Gothic Demi" pitchFamily="34" charset="0"/>
              </a:rPr>
              <a:t> Distribution </a:t>
            </a:r>
            <a:r>
              <a:rPr lang="en-US" sz="1600" dirty="0" smtClean="0">
                <a:solidFill>
                  <a:schemeClr val="tx1"/>
                </a:solidFill>
                <a:latin typeface="Franklin Gothic Demi" pitchFamily="34" charset="0"/>
              </a:rPr>
              <a:t>Panel </a:t>
            </a:r>
            <a:r>
              <a:rPr lang="en-US" sz="1600" dirty="0" smtClean="0">
                <a:solidFill>
                  <a:schemeClr val="tx1"/>
                </a:solidFill>
                <a:latin typeface="Franklin Gothic Demi" pitchFamily="34" charset="0"/>
              </a:rPr>
              <a:t>Redesign</a:t>
            </a:r>
          </a:p>
          <a:p>
            <a:pPr lvl="1" algn="l">
              <a:spcBef>
                <a:spcPts val="600"/>
              </a:spcBef>
              <a:buFontTx/>
              <a:buChar char="-"/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 Lighting Branch Circuit Redesign</a:t>
            </a:r>
          </a:p>
          <a:p>
            <a:pPr lvl="1" algn="l">
              <a:spcBef>
                <a:spcPts val="600"/>
              </a:spcBef>
              <a:buFontTx/>
              <a:buChar char="-"/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 Short Circuit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Study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Franklin Gothic Demi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ACOUSTICS </a:t>
            </a:r>
            <a:r>
              <a:rPr lang="en-US" dirty="0">
                <a:solidFill>
                  <a:schemeClr val="tx1"/>
                </a:solidFill>
                <a:latin typeface="Franklin Gothic Demi" pitchFamily="34" charset="0"/>
              </a:rPr>
              <a:t>BREADTH</a:t>
            </a:r>
          </a:p>
          <a:p>
            <a:pPr lvl="1" algn="l">
              <a:spcBef>
                <a:spcPts val="600"/>
              </a:spcBef>
              <a:buFontTx/>
              <a:buChar char="-"/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Café Ceiling Design Study</a:t>
            </a:r>
            <a:endParaRPr lang="en-US" sz="16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7" grpId="0" animBg="1"/>
      <p:bldP spid="82963" grpId="0" animBg="1"/>
      <p:bldP spid="82965" grpId="0" animBg="1"/>
      <p:bldP spid="82969" grpId="0"/>
      <p:bldP spid="82970" grpId="0"/>
      <p:bldP spid="829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4514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LIGHTING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CLASSROOM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Franklin Gothic Demi" pitchFamily="34" charset="0"/>
              </a:rPr>
              <a:t>ASHRAE 90.1-2004 Power Density Requirements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+mj-lt"/>
              </a:rPr>
              <a:t>Table 9.5.1: Lighting Power Densities Using the Space-by-Space Method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+mj-lt"/>
              </a:rPr>
              <a:t>- Classroom/Lecture/Training = 1.40 W/SF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+mj-lt"/>
              </a:rPr>
              <a:t>Additional Allowances Per Article 9.6.3(a)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Wall-washers (type L10): 3 fixtures x 114 W/fixture = 342 W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		            342 W/1,330 SF = 0.26 W/SF</a:t>
            </a:r>
          </a:p>
          <a:p>
            <a:pPr algn="l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Total LPD: 1.40 W/SF + 0.26 W/SF =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1.66 W/SF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8"/>
          <p:cNvSpPr>
            <a:spLocks/>
          </p:cNvSpPr>
          <p:nvPr/>
        </p:nvSpPr>
        <p:spPr bwMode="auto">
          <a:xfrm>
            <a:off x="4876800" y="2667000"/>
            <a:ext cx="2438400" cy="1600200"/>
          </a:xfrm>
          <a:custGeom>
            <a:avLst/>
            <a:gdLst>
              <a:gd name="T0" fmla="*/ 0 w 1536"/>
              <a:gd name="T1" fmla="*/ 240 h 1008"/>
              <a:gd name="T2" fmla="*/ 48 w 1536"/>
              <a:gd name="T3" fmla="*/ 720 h 1008"/>
              <a:gd name="T4" fmla="*/ 1536 w 1536"/>
              <a:gd name="T5" fmla="*/ 1008 h 1008"/>
              <a:gd name="T6" fmla="*/ 1536 w 1536"/>
              <a:gd name="T7" fmla="*/ 816 h 1008"/>
              <a:gd name="T8" fmla="*/ 1296 w 1536"/>
              <a:gd name="T9" fmla="*/ 720 h 1008"/>
              <a:gd name="T10" fmla="*/ 1104 w 1536"/>
              <a:gd name="T11" fmla="*/ 576 h 1008"/>
              <a:gd name="T12" fmla="*/ 912 w 1536"/>
              <a:gd name="T13" fmla="*/ 384 h 1008"/>
              <a:gd name="T14" fmla="*/ 720 w 1536"/>
              <a:gd name="T15" fmla="*/ 192 h 1008"/>
              <a:gd name="T16" fmla="*/ 576 w 1536"/>
              <a:gd name="T17" fmla="*/ 0 h 1008"/>
              <a:gd name="T18" fmla="*/ 0 w 1536"/>
              <a:gd name="T19" fmla="*/ 96 h 1008"/>
              <a:gd name="T20" fmla="*/ 384 w 1536"/>
              <a:gd name="T21" fmla="*/ 144 h 1008"/>
              <a:gd name="T22" fmla="*/ 384 w 1536"/>
              <a:gd name="T23" fmla="*/ 240 h 1008"/>
              <a:gd name="T24" fmla="*/ 0 w 1536"/>
              <a:gd name="T25" fmla="*/ 288 h 1008"/>
              <a:gd name="T26" fmla="*/ 0 w 1536"/>
              <a:gd name="T27" fmla="*/ 192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6"/>
              <a:gd name="T43" fmla="*/ 0 h 1008"/>
              <a:gd name="T44" fmla="*/ 1536 w 1536"/>
              <a:gd name="T45" fmla="*/ 1008 h 10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6" h="1008">
                <a:moveTo>
                  <a:pt x="0" y="240"/>
                </a:moveTo>
                <a:lnTo>
                  <a:pt x="48" y="720"/>
                </a:lnTo>
                <a:lnTo>
                  <a:pt x="1536" y="1008"/>
                </a:lnTo>
                <a:lnTo>
                  <a:pt x="1536" y="816"/>
                </a:lnTo>
                <a:lnTo>
                  <a:pt x="1296" y="720"/>
                </a:lnTo>
                <a:lnTo>
                  <a:pt x="1104" y="576"/>
                </a:lnTo>
                <a:lnTo>
                  <a:pt x="912" y="384"/>
                </a:lnTo>
                <a:lnTo>
                  <a:pt x="720" y="192"/>
                </a:lnTo>
                <a:lnTo>
                  <a:pt x="576" y="0"/>
                </a:lnTo>
                <a:lnTo>
                  <a:pt x="0" y="96"/>
                </a:lnTo>
                <a:lnTo>
                  <a:pt x="384" y="144"/>
                </a:lnTo>
                <a:lnTo>
                  <a:pt x="384" y="240"/>
                </a:lnTo>
                <a:lnTo>
                  <a:pt x="0" y="288"/>
                </a:lnTo>
                <a:lnTo>
                  <a:pt x="0" y="1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4514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LIGHTING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CLASSROOM&gt;&gt;</a:t>
            </a:r>
            <a:r>
              <a:rPr lang="en-US" sz="1600" kern="0" dirty="0" smtClean="0">
                <a:latin typeface="Franklin Gothic Book" pitchFamily="34" charset="0"/>
                <a:ea typeface="+mj-ea"/>
                <a:cs typeface="+mj-cs"/>
              </a:rPr>
              <a:t>  </a:t>
            </a:r>
            <a:r>
              <a:rPr lang="en-US" sz="1600" b="1" kern="0" dirty="0" smtClean="0">
                <a:latin typeface="Franklin Gothic Book" pitchFamily="34" charset="0"/>
                <a:ea typeface="+mj-ea"/>
                <a:cs typeface="+mj-cs"/>
              </a:rPr>
              <a:t>OPTION 1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pic>
        <p:nvPicPr>
          <p:cNvPr id="1027" name="Picture 3" descr="C:\Documents and Settings\yena.YENA_LAPTOP\Desktop\PPT\Classroom_techzone.jpg"/>
          <p:cNvPicPr>
            <a:picLocks noChangeAspect="1" noChangeArrowheads="1"/>
          </p:cNvPicPr>
          <p:nvPr/>
        </p:nvPicPr>
        <p:blipFill>
          <a:blip r:embed="rId3">
            <a:lum bright="17000" contrast="9000"/>
          </a:blip>
          <a:srcRect/>
          <a:stretch>
            <a:fillRect/>
          </a:stretch>
        </p:blipFill>
        <p:spPr bwMode="auto">
          <a:xfrm rot="5400000">
            <a:off x="1752601" y="-1143001"/>
            <a:ext cx="5867399" cy="8153402"/>
          </a:xfrm>
          <a:prstGeom prst="rect">
            <a:avLst/>
          </a:prstGeom>
          <a:noFill/>
        </p:spPr>
      </p:pic>
      <p:pic>
        <p:nvPicPr>
          <p:cNvPr id="2050" name="Picture 2" descr="C:\Documents and Settings\yena.YENA_LAPTOP\Desktop\THESIS\LIGHTING\images\CLASS\NeoRay_d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428750" cy="142875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</p:pic>
      <p:pic>
        <p:nvPicPr>
          <p:cNvPr id="2051" name="Picture 3" descr="C:\Documents and Settings\yena.YENA_LAPTOP\Desktop\THESIS\LIGHTING\images\CLASS\RSA_d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410200"/>
            <a:ext cx="1066800" cy="660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sp>
        <p:nvSpPr>
          <p:cNvPr id="9" name="Oval 8"/>
          <p:cNvSpPr/>
          <p:nvPr/>
        </p:nvSpPr>
        <p:spPr bwMode="auto">
          <a:xfrm>
            <a:off x="1295400" y="5105400"/>
            <a:ext cx="171450" cy="17145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912100" y="5073650"/>
            <a:ext cx="171450" cy="17145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pic>
        <p:nvPicPr>
          <p:cNvPr id="12" name="Picture 3" descr="C:\Documents and Settings\yena.YENA_LAPTOP\Desktop\THESIS\LIGHTING\images\CLASS\RSA_d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352800"/>
            <a:ext cx="1066800" cy="6604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sp>
        <p:nvSpPr>
          <p:cNvPr id="13" name="Oval 12"/>
          <p:cNvSpPr/>
          <p:nvPr/>
        </p:nvSpPr>
        <p:spPr bwMode="auto">
          <a:xfrm>
            <a:off x="5143500" y="4629150"/>
            <a:ext cx="137160" cy="137160"/>
          </a:xfrm>
          <a:prstGeom prst="ellipse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46600" y="4648200"/>
            <a:ext cx="137160" cy="137160"/>
          </a:xfrm>
          <a:prstGeom prst="ellipse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838700" y="4635500"/>
            <a:ext cx="137160" cy="137160"/>
          </a:xfrm>
          <a:prstGeom prst="ellipse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2823750" y="1323594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2099850" y="205940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3554000" y="205305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4277900" y="132915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5001800" y="205940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1375950" y="277695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1369600" y="423110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099850" y="422475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823750" y="423110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3547650" y="423110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5001800" y="423110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5732050" y="422475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6455950" y="423110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7186200" y="422475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7186200" y="277695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6455950" y="205940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5732050" y="1329150"/>
            <a:ext cx="704088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 t="7805" r="12231" b="6341"/>
          <a:stretch>
            <a:fillRect/>
          </a:stretch>
        </p:blipFill>
        <p:spPr bwMode="auto">
          <a:xfrm>
            <a:off x="152400" y="4876800"/>
            <a:ext cx="990600" cy="838200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ffectLst/>
        </p:spPr>
      </p:pic>
      <p:cxnSp>
        <p:nvCxnSpPr>
          <p:cNvPr id="35" name="Straight Connector 34"/>
          <p:cNvCxnSpPr/>
          <p:nvPr/>
        </p:nvCxnSpPr>
        <p:spPr bwMode="auto">
          <a:xfrm rot="10800000">
            <a:off x="1981200" y="5181600"/>
            <a:ext cx="14478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0800000">
            <a:off x="3886200" y="5181600"/>
            <a:ext cx="14478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0800000">
            <a:off x="5791200" y="5181600"/>
            <a:ext cx="14478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2657" y="1567543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L8A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657" y="2982686"/>
            <a:ext cx="57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L11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657" y="4484914"/>
            <a:ext cx="57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L10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58674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L9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49886" y="1730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Franklin Gothic Heavy" pitchFamily="34" charset="0"/>
              </a:rPr>
              <a:t>OPTION 1</a:t>
            </a:r>
            <a:endParaRPr lang="en-US" sz="24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9" grpId="0" animBg="1"/>
      <p:bldP spid="10" grpId="0" animBg="1"/>
      <p:bldP spid="13" grpId="0" animBg="1"/>
      <p:bldP spid="14" grpId="0" animBg="1"/>
      <p:bldP spid="15" grpId="0" animBg="1"/>
      <p:bldP spid="36" grpId="0"/>
      <p:bldP spid="37" grpId="0"/>
      <p:bldP spid="38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8"/>
          <p:cNvSpPr>
            <a:spLocks/>
          </p:cNvSpPr>
          <p:nvPr/>
        </p:nvSpPr>
        <p:spPr bwMode="auto">
          <a:xfrm>
            <a:off x="4876800" y="2667000"/>
            <a:ext cx="2438400" cy="1600200"/>
          </a:xfrm>
          <a:custGeom>
            <a:avLst/>
            <a:gdLst>
              <a:gd name="T0" fmla="*/ 0 w 1536"/>
              <a:gd name="T1" fmla="*/ 240 h 1008"/>
              <a:gd name="T2" fmla="*/ 48 w 1536"/>
              <a:gd name="T3" fmla="*/ 720 h 1008"/>
              <a:gd name="T4" fmla="*/ 1536 w 1536"/>
              <a:gd name="T5" fmla="*/ 1008 h 1008"/>
              <a:gd name="T6" fmla="*/ 1536 w 1536"/>
              <a:gd name="T7" fmla="*/ 816 h 1008"/>
              <a:gd name="T8" fmla="*/ 1296 w 1536"/>
              <a:gd name="T9" fmla="*/ 720 h 1008"/>
              <a:gd name="T10" fmla="*/ 1104 w 1536"/>
              <a:gd name="T11" fmla="*/ 576 h 1008"/>
              <a:gd name="T12" fmla="*/ 912 w 1536"/>
              <a:gd name="T13" fmla="*/ 384 h 1008"/>
              <a:gd name="T14" fmla="*/ 720 w 1536"/>
              <a:gd name="T15" fmla="*/ 192 h 1008"/>
              <a:gd name="T16" fmla="*/ 576 w 1536"/>
              <a:gd name="T17" fmla="*/ 0 h 1008"/>
              <a:gd name="T18" fmla="*/ 0 w 1536"/>
              <a:gd name="T19" fmla="*/ 96 h 1008"/>
              <a:gd name="T20" fmla="*/ 384 w 1536"/>
              <a:gd name="T21" fmla="*/ 144 h 1008"/>
              <a:gd name="T22" fmla="*/ 384 w 1536"/>
              <a:gd name="T23" fmla="*/ 240 h 1008"/>
              <a:gd name="T24" fmla="*/ 0 w 1536"/>
              <a:gd name="T25" fmla="*/ 288 h 1008"/>
              <a:gd name="T26" fmla="*/ 0 w 1536"/>
              <a:gd name="T27" fmla="*/ 192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6"/>
              <a:gd name="T43" fmla="*/ 0 h 1008"/>
              <a:gd name="T44" fmla="*/ 1536 w 1536"/>
              <a:gd name="T45" fmla="*/ 1008 h 10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6" h="1008">
                <a:moveTo>
                  <a:pt x="0" y="240"/>
                </a:moveTo>
                <a:lnTo>
                  <a:pt x="48" y="720"/>
                </a:lnTo>
                <a:lnTo>
                  <a:pt x="1536" y="1008"/>
                </a:lnTo>
                <a:lnTo>
                  <a:pt x="1536" y="816"/>
                </a:lnTo>
                <a:lnTo>
                  <a:pt x="1296" y="720"/>
                </a:lnTo>
                <a:lnTo>
                  <a:pt x="1104" y="576"/>
                </a:lnTo>
                <a:lnTo>
                  <a:pt x="912" y="384"/>
                </a:lnTo>
                <a:lnTo>
                  <a:pt x="720" y="192"/>
                </a:lnTo>
                <a:lnTo>
                  <a:pt x="576" y="0"/>
                </a:lnTo>
                <a:lnTo>
                  <a:pt x="0" y="96"/>
                </a:lnTo>
                <a:lnTo>
                  <a:pt x="384" y="144"/>
                </a:lnTo>
                <a:lnTo>
                  <a:pt x="384" y="240"/>
                </a:lnTo>
                <a:lnTo>
                  <a:pt x="0" y="288"/>
                </a:lnTo>
                <a:lnTo>
                  <a:pt x="0" y="1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4514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LIGHTING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CLASSROOM&gt;&gt;</a:t>
            </a:r>
            <a:r>
              <a:rPr lang="en-US" sz="1600" kern="0" dirty="0" smtClean="0">
                <a:latin typeface="Franklin Gothic Book" pitchFamily="34" charset="0"/>
                <a:ea typeface="+mj-ea"/>
                <a:cs typeface="+mj-cs"/>
              </a:rPr>
              <a:t>  </a:t>
            </a:r>
            <a:r>
              <a:rPr lang="en-US" sz="1600" b="1" kern="0" dirty="0" smtClean="0">
                <a:latin typeface="Franklin Gothic Book" pitchFamily="34" charset="0"/>
                <a:ea typeface="+mj-ea"/>
                <a:cs typeface="+mj-cs"/>
              </a:rPr>
              <a:t>OPTION 1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pic>
        <p:nvPicPr>
          <p:cNvPr id="8196" name="Picture 30" descr="DSCN16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52400"/>
            <a:ext cx="440604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8" descr="terrace-descriptio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152400"/>
            <a:ext cx="43366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 descr="terrace-desc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1427" y="29718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29718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1 - Recessed Linear </a:t>
            </a:r>
            <a:r>
              <a:rPr lang="en-US" dirty="0" err="1" smtClean="0">
                <a:solidFill>
                  <a:schemeClr val="tx1"/>
                </a:solidFill>
                <a:latin typeface="Franklin Gothic Demi" pitchFamily="34" charset="0"/>
              </a:rPr>
              <a:t>Striplights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Type L8A: 6 x 114 W = 1,938 W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Type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L9: 2 x 35 W = 70 W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Type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L10: 3 x 114 W = 342 W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Type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L11: 3 x 35 W = 105 W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Total: 2,455 W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  <a:sym typeface="Wingdings" pitchFamily="2" charset="2"/>
              </a:rPr>
              <a:t>1.85 W/SF &gt; 1.66 W/SF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  <a:sym typeface="Wingdings" pitchFamily="2" charset="2"/>
              </a:rPr>
              <a:t>	</a:t>
            </a:r>
            <a:endParaRPr lang="en-US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9886" y="1730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Franklin Gothic Heavy" pitchFamily="34" charset="0"/>
              </a:rPr>
              <a:t>OPTION 1</a:t>
            </a:r>
            <a:endParaRPr lang="en-US" sz="24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6772" y="4876800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Franklin Gothic Demi" pitchFamily="34" charset="0"/>
              </a:rPr>
              <a:t>TOO HIGH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8"/>
          <p:cNvSpPr>
            <a:spLocks/>
          </p:cNvSpPr>
          <p:nvPr/>
        </p:nvSpPr>
        <p:spPr bwMode="auto">
          <a:xfrm>
            <a:off x="4876800" y="2667000"/>
            <a:ext cx="2438400" cy="1600200"/>
          </a:xfrm>
          <a:custGeom>
            <a:avLst/>
            <a:gdLst>
              <a:gd name="T0" fmla="*/ 0 w 1536"/>
              <a:gd name="T1" fmla="*/ 240 h 1008"/>
              <a:gd name="T2" fmla="*/ 48 w 1536"/>
              <a:gd name="T3" fmla="*/ 720 h 1008"/>
              <a:gd name="T4" fmla="*/ 1536 w 1536"/>
              <a:gd name="T5" fmla="*/ 1008 h 1008"/>
              <a:gd name="T6" fmla="*/ 1536 w 1536"/>
              <a:gd name="T7" fmla="*/ 816 h 1008"/>
              <a:gd name="T8" fmla="*/ 1296 w 1536"/>
              <a:gd name="T9" fmla="*/ 720 h 1008"/>
              <a:gd name="T10" fmla="*/ 1104 w 1536"/>
              <a:gd name="T11" fmla="*/ 576 h 1008"/>
              <a:gd name="T12" fmla="*/ 912 w 1536"/>
              <a:gd name="T13" fmla="*/ 384 h 1008"/>
              <a:gd name="T14" fmla="*/ 720 w 1536"/>
              <a:gd name="T15" fmla="*/ 192 h 1008"/>
              <a:gd name="T16" fmla="*/ 576 w 1536"/>
              <a:gd name="T17" fmla="*/ 0 h 1008"/>
              <a:gd name="T18" fmla="*/ 0 w 1536"/>
              <a:gd name="T19" fmla="*/ 96 h 1008"/>
              <a:gd name="T20" fmla="*/ 384 w 1536"/>
              <a:gd name="T21" fmla="*/ 144 h 1008"/>
              <a:gd name="T22" fmla="*/ 384 w 1536"/>
              <a:gd name="T23" fmla="*/ 240 h 1008"/>
              <a:gd name="T24" fmla="*/ 0 w 1536"/>
              <a:gd name="T25" fmla="*/ 288 h 1008"/>
              <a:gd name="T26" fmla="*/ 0 w 1536"/>
              <a:gd name="T27" fmla="*/ 192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6"/>
              <a:gd name="T43" fmla="*/ 0 h 1008"/>
              <a:gd name="T44" fmla="*/ 1536 w 1536"/>
              <a:gd name="T45" fmla="*/ 1008 h 10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6" h="1008">
                <a:moveTo>
                  <a:pt x="0" y="240"/>
                </a:moveTo>
                <a:lnTo>
                  <a:pt x="48" y="720"/>
                </a:lnTo>
                <a:lnTo>
                  <a:pt x="1536" y="1008"/>
                </a:lnTo>
                <a:lnTo>
                  <a:pt x="1536" y="816"/>
                </a:lnTo>
                <a:lnTo>
                  <a:pt x="1296" y="720"/>
                </a:lnTo>
                <a:lnTo>
                  <a:pt x="1104" y="576"/>
                </a:lnTo>
                <a:lnTo>
                  <a:pt x="912" y="384"/>
                </a:lnTo>
                <a:lnTo>
                  <a:pt x="720" y="192"/>
                </a:lnTo>
                <a:lnTo>
                  <a:pt x="576" y="0"/>
                </a:lnTo>
                <a:lnTo>
                  <a:pt x="0" y="96"/>
                </a:lnTo>
                <a:lnTo>
                  <a:pt x="384" y="144"/>
                </a:lnTo>
                <a:lnTo>
                  <a:pt x="384" y="240"/>
                </a:lnTo>
                <a:lnTo>
                  <a:pt x="0" y="288"/>
                </a:lnTo>
                <a:lnTo>
                  <a:pt x="0" y="1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4514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LIGHTING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CLASSROOM&gt;&gt;</a:t>
            </a:r>
            <a:r>
              <a:rPr lang="en-US" sz="1600" kern="0" dirty="0" smtClean="0">
                <a:latin typeface="Franklin Gothic Book" pitchFamily="34" charset="0"/>
                <a:ea typeface="+mj-ea"/>
                <a:cs typeface="+mj-cs"/>
              </a:rPr>
              <a:t>  </a:t>
            </a:r>
            <a:r>
              <a:rPr lang="en-US" sz="1600" b="1" kern="0" dirty="0" smtClean="0">
                <a:latin typeface="Franklin Gothic Book" pitchFamily="34" charset="0"/>
                <a:ea typeface="+mj-ea"/>
                <a:cs typeface="+mj-cs"/>
              </a:rPr>
              <a:t>OPTION 2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pic>
        <p:nvPicPr>
          <p:cNvPr id="1027" name="Picture 3" descr="C:\Documents and Settings\yena.YENA_LAPTOP\Desktop\PPT\Classroom_techzone.jpg"/>
          <p:cNvPicPr>
            <a:picLocks noChangeAspect="1" noChangeArrowheads="1"/>
          </p:cNvPicPr>
          <p:nvPr/>
        </p:nvPicPr>
        <p:blipFill>
          <a:blip r:embed="rId3">
            <a:lum bright="17000" contrast="9000"/>
          </a:blip>
          <a:srcRect/>
          <a:stretch>
            <a:fillRect/>
          </a:stretch>
        </p:blipFill>
        <p:spPr bwMode="auto">
          <a:xfrm rot="5400000">
            <a:off x="1696277" y="-1086677"/>
            <a:ext cx="5903843" cy="8382000"/>
          </a:xfrm>
          <a:prstGeom prst="rect">
            <a:avLst/>
          </a:prstGeom>
          <a:noFill/>
        </p:spPr>
      </p:pic>
      <p:pic>
        <p:nvPicPr>
          <p:cNvPr id="5" name="Picture 3" descr="C:\Documents and Settings\yena.YENA_LAPTOP\Desktop\THESIS\LIGHTING\images\CLASS\RSA_d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410200"/>
            <a:ext cx="1066800" cy="660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 bwMode="auto">
          <a:xfrm>
            <a:off x="1219200" y="5105400"/>
            <a:ext cx="171450" cy="17145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912100" y="5073650"/>
            <a:ext cx="171450" cy="17145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pic>
        <p:nvPicPr>
          <p:cNvPr id="9" name="Picture 3" descr="C:\Documents and Settings\yena.YENA_LAPTOP\Desktop\THESIS\LIGHTING\images\CLASS\RSA_d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3962400"/>
            <a:ext cx="1066800" cy="6604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sp>
        <p:nvSpPr>
          <p:cNvPr id="10" name="Oval 9"/>
          <p:cNvSpPr/>
          <p:nvPr/>
        </p:nvSpPr>
        <p:spPr bwMode="auto">
          <a:xfrm>
            <a:off x="5143500" y="4629150"/>
            <a:ext cx="137160" cy="137160"/>
          </a:xfrm>
          <a:prstGeom prst="ellipse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46600" y="4648200"/>
            <a:ext cx="137160" cy="137160"/>
          </a:xfrm>
          <a:prstGeom prst="ellipse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838700" y="4635500"/>
            <a:ext cx="137160" cy="137160"/>
          </a:xfrm>
          <a:prstGeom prst="ellipse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 t="7805" r="12231" b="6341"/>
          <a:stretch>
            <a:fillRect/>
          </a:stretch>
        </p:blipFill>
        <p:spPr bwMode="auto">
          <a:xfrm>
            <a:off x="152400" y="4876800"/>
            <a:ext cx="990600" cy="838200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 bwMode="auto">
          <a:xfrm rot="10800000">
            <a:off x="1905001" y="5181600"/>
            <a:ext cx="14478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>
            <a:off x="3810001" y="5181600"/>
            <a:ext cx="14478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>
            <a:off x="5791200" y="5181600"/>
            <a:ext cx="14478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400" y="228600"/>
            <a:ext cx="1679524" cy="885825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 bwMode="auto">
          <a:xfrm>
            <a:off x="2743200" y="609600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212771" y="620486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93228" y="609600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23657" y="1730829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693228" y="1741715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195457" y="1741714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732314" y="1730829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240971" y="1730829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230086" y="2841171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732314" y="2841171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212772" y="2852057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704114" y="2841171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195457" y="2841171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251858" y="3962400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732315" y="3962400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212772" y="3962400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704114" y="3951514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184572" y="3951514"/>
            <a:ext cx="381000" cy="381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1143000"/>
            <a:ext cx="588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L8B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67239" y="3581400"/>
            <a:ext cx="57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L11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4495800"/>
            <a:ext cx="57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L10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06060" y="50292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L9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68392" y="5334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Franklin Gothic Heavy" pitchFamily="34" charset="0"/>
              </a:rPr>
              <a:t>OPTION 2</a:t>
            </a:r>
            <a:endParaRPr lang="en-US" sz="24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 animBg="1"/>
      <p:bldP spid="7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8"/>
          <p:cNvSpPr>
            <a:spLocks/>
          </p:cNvSpPr>
          <p:nvPr/>
        </p:nvSpPr>
        <p:spPr bwMode="auto">
          <a:xfrm>
            <a:off x="4876800" y="2667000"/>
            <a:ext cx="2438400" cy="1600200"/>
          </a:xfrm>
          <a:custGeom>
            <a:avLst/>
            <a:gdLst>
              <a:gd name="T0" fmla="*/ 0 w 1536"/>
              <a:gd name="T1" fmla="*/ 240 h 1008"/>
              <a:gd name="T2" fmla="*/ 48 w 1536"/>
              <a:gd name="T3" fmla="*/ 720 h 1008"/>
              <a:gd name="T4" fmla="*/ 1536 w 1536"/>
              <a:gd name="T5" fmla="*/ 1008 h 1008"/>
              <a:gd name="T6" fmla="*/ 1536 w 1536"/>
              <a:gd name="T7" fmla="*/ 816 h 1008"/>
              <a:gd name="T8" fmla="*/ 1296 w 1536"/>
              <a:gd name="T9" fmla="*/ 720 h 1008"/>
              <a:gd name="T10" fmla="*/ 1104 w 1536"/>
              <a:gd name="T11" fmla="*/ 576 h 1008"/>
              <a:gd name="T12" fmla="*/ 912 w 1536"/>
              <a:gd name="T13" fmla="*/ 384 h 1008"/>
              <a:gd name="T14" fmla="*/ 720 w 1536"/>
              <a:gd name="T15" fmla="*/ 192 h 1008"/>
              <a:gd name="T16" fmla="*/ 576 w 1536"/>
              <a:gd name="T17" fmla="*/ 0 h 1008"/>
              <a:gd name="T18" fmla="*/ 0 w 1536"/>
              <a:gd name="T19" fmla="*/ 96 h 1008"/>
              <a:gd name="T20" fmla="*/ 384 w 1536"/>
              <a:gd name="T21" fmla="*/ 144 h 1008"/>
              <a:gd name="T22" fmla="*/ 384 w 1536"/>
              <a:gd name="T23" fmla="*/ 240 h 1008"/>
              <a:gd name="T24" fmla="*/ 0 w 1536"/>
              <a:gd name="T25" fmla="*/ 288 h 1008"/>
              <a:gd name="T26" fmla="*/ 0 w 1536"/>
              <a:gd name="T27" fmla="*/ 192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6"/>
              <a:gd name="T43" fmla="*/ 0 h 1008"/>
              <a:gd name="T44" fmla="*/ 1536 w 1536"/>
              <a:gd name="T45" fmla="*/ 1008 h 10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6" h="1008">
                <a:moveTo>
                  <a:pt x="0" y="240"/>
                </a:moveTo>
                <a:lnTo>
                  <a:pt x="48" y="720"/>
                </a:lnTo>
                <a:lnTo>
                  <a:pt x="1536" y="1008"/>
                </a:lnTo>
                <a:lnTo>
                  <a:pt x="1536" y="816"/>
                </a:lnTo>
                <a:lnTo>
                  <a:pt x="1296" y="720"/>
                </a:lnTo>
                <a:lnTo>
                  <a:pt x="1104" y="576"/>
                </a:lnTo>
                <a:lnTo>
                  <a:pt x="912" y="384"/>
                </a:lnTo>
                <a:lnTo>
                  <a:pt x="720" y="192"/>
                </a:lnTo>
                <a:lnTo>
                  <a:pt x="576" y="0"/>
                </a:lnTo>
                <a:lnTo>
                  <a:pt x="0" y="96"/>
                </a:lnTo>
                <a:lnTo>
                  <a:pt x="384" y="144"/>
                </a:lnTo>
                <a:lnTo>
                  <a:pt x="384" y="240"/>
                </a:lnTo>
                <a:lnTo>
                  <a:pt x="0" y="288"/>
                </a:lnTo>
                <a:lnTo>
                  <a:pt x="0" y="1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30" descr="DSCN161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52400" y="198256"/>
            <a:ext cx="4406044" cy="26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8" descr="terrace-descriptio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198879"/>
            <a:ext cx="4343400" cy="264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 descr="terrace-desc2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4641427" y="3036505"/>
            <a:ext cx="4343400" cy="261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4514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LIGHTING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CLASSROOM&gt;&gt;</a:t>
            </a:r>
            <a:r>
              <a:rPr lang="en-US" sz="1600" kern="0" dirty="0" smtClean="0">
                <a:latin typeface="Franklin Gothic Book" pitchFamily="34" charset="0"/>
                <a:ea typeface="+mj-ea"/>
                <a:cs typeface="+mj-cs"/>
              </a:rPr>
              <a:t>  </a:t>
            </a:r>
            <a:r>
              <a:rPr lang="en-US" sz="1600" b="1" kern="0" dirty="0" smtClean="0">
                <a:latin typeface="Franklin Gothic Book" pitchFamily="34" charset="0"/>
                <a:ea typeface="+mj-ea"/>
                <a:cs typeface="+mj-cs"/>
              </a:rPr>
              <a:t>OPTION 2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9718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 - Recessed </a:t>
            </a:r>
            <a:r>
              <a:rPr lang="en-US" dirty="0" err="1" smtClean="0">
                <a:solidFill>
                  <a:schemeClr val="tx1"/>
                </a:solidFill>
                <a:latin typeface="Franklin Gothic Demi" pitchFamily="34" charset="0"/>
              </a:rPr>
              <a:t>Lensed</a:t>
            </a:r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ranklin Gothic Demi" pitchFamily="34" charset="0"/>
              </a:rPr>
              <a:t>Troffers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Type L8B: 18 x 70 W = 1,260 W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Type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L9: 2 x 35 W = 70 W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Type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L10: 3 x 114 W = 342 W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Type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L11: 3 x 35 W = 105 W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Total: 1,777 W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  <a:sym typeface="Wingdings" pitchFamily="2" charset="2"/>
              </a:rPr>
              <a:t>1.34 W/SF &lt; 1.66 W/SF</a:t>
            </a:r>
            <a:br>
              <a:rPr lang="en-US" dirty="0" smtClean="0">
                <a:solidFill>
                  <a:schemeClr val="tx1"/>
                </a:solidFill>
                <a:latin typeface="Franklin Gothic Book" pitchFamily="34" charset="0"/>
                <a:sym typeface="Wingdings" pitchFamily="2" charset="2"/>
              </a:rPr>
            </a:b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  <a:sym typeface="Wingdings" pitchFamily="2" charset="2"/>
              </a:rPr>
              <a:t>		</a:t>
            </a:r>
            <a:endParaRPr lang="en-US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8392" y="5334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Franklin Gothic Heavy" pitchFamily="34" charset="0"/>
              </a:rPr>
              <a:t>OPTION 2</a:t>
            </a:r>
            <a:endParaRPr lang="en-US" sz="24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5372" y="489857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Franklin Gothic Demi" pitchFamily="34" charset="0"/>
              </a:rPr>
              <a:t>OK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8"/>
          <p:cNvSpPr>
            <a:spLocks/>
          </p:cNvSpPr>
          <p:nvPr/>
        </p:nvSpPr>
        <p:spPr bwMode="auto">
          <a:xfrm>
            <a:off x="4876800" y="2667000"/>
            <a:ext cx="2438400" cy="1600200"/>
          </a:xfrm>
          <a:custGeom>
            <a:avLst/>
            <a:gdLst>
              <a:gd name="T0" fmla="*/ 0 w 1536"/>
              <a:gd name="T1" fmla="*/ 240 h 1008"/>
              <a:gd name="T2" fmla="*/ 48 w 1536"/>
              <a:gd name="T3" fmla="*/ 720 h 1008"/>
              <a:gd name="T4" fmla="*/ 1536 w 1536"/>
              <a:gd name="T5" fmla="*/ 1008 h 1008"/>
              <a:gd name="T6" fmla="*/ 1536 w 1536"/>
              <a:gd name="T7" fmla="*/ 816 h 1008"/>
              <a:gd name="T8" fmla="*/ 1296 w 1536"/>
              <a:gd name="T9" fmla="*/ 720 h 1008"/>
              <a:gd name="T10" fmla="*/ 1104 w 1536"/>
              <a:gd name="T11" fmla="*/ 576 h 1008"/>
              <a:gd name="T12" fmla="*/ 912 w 1536"/>
              <a:gd name="T13" fmla="*/ 384 h 1008"/>
              <a:gd name="T14" fmla="*/ 720 w 1536"/>
              <a:gd name="T15" fmla="*/ 192 h 1008"/>
              <a:gd name="T16" fmla="*/ 576 w 1536"/>
              <a:gd name="T17" fmla="*/ 0 h 1008"/>
              <a:gd name="T18" fmla="*/ 0 w 1536"/>
              <a:gd name="T19" fmla="*/ 96 h 1008"/>
              <a:gd name="T20" fmla="*/ 384 w 1536"/>
              <a:gd name="T21" fmla="*/ 144 h 1008"/>
              <a:gd name="T22" fmla="*/ 384 w 1536"/>
              <a:gd name="T23" fmla="*/ 240 h 1008"/>
              <a:gd name="T24" fmla="*/ 0 w 1536"/>
              <a:gd name="T25" fmla="*/ 288 h 1008"/>
              <a:gd name="T26" fmla="*/ 0 w 1536"/>
              <a:gd name="T27" fmla="*/ 192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6"/>
              <a:gd name="T43" fmla="*/ 0 h 1008"/>
              <a:gd name="T44" fmla="*/ 1536 w 1536"/>
              <a:gd name="T45" fmla="*/ 1008 h 10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6" h="1008">
                <a:moveTo>
                  <a:pt x="0" y="240"/>
                </a:moveTo>
                <a:lnTo>
                  <a:pt x="48" y="720"/>
                </a:lnTo>
                <a:lnTo>
                  <a:pt x="1536" y="1008"/>
                </a:lnTo>
                <a:lnTo>
                  <a:pt x="1536" y="816"/>
                </a:lnTo>
                <a:lnTo>
                  <a:pt x="1296" y="720"/>
                </a:lnTo>
                <a:lnTo>
                  <a:pt x="1104" y="576"/>
                </a:lnTo>
                <a:lnTo>
                  <a:pt x="912" y="384"/>
                </a:lnTo>
                <a:lnTo>
                  <a:pt x="720" y="192"/>
                </a:lnTo>
                <a:lnTo>
                  <a:pt x="576" y="0"/>
                </a:lnTo>
                <a:lnTo>
                  <a:pt x="0" y="96"/>
                </a:lnTo>
                <a:lnTo>
                  <a:pt x="384" y="144"/>
                </a:lnTo>
                <a:lnTo>
                  <a:pt x="384" y="240"/>
                </a:lnTo>
                <a:lnTo>
                  <a:pt x="0" y="288"/>
                </a:lnTo>
                <a:lnTo>
                  <a:pt x="0" y="1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4514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LIGHTING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CLASSROOM&gt;&gt;</a:t>
            </a:r>
            <a:r>
              <a:rPr lang="en-US" sz="1600" kern="0" dirty="0" smtClean="0">
                <a:latin typeface="Franklin Gothic Book" pitchFamily="34" charset="0"/>
                <a:ea typeface="+mj-ea"/>
                <a:cs typeface="+mj-cs"/>
              </a:rPr>
              <a:t>  </a:t>
            </a:r>
            <a:r>
              <a:rPr lang="en-US" sz="1600" b="1" kern="0" dirty="0" smtClean="0">
                <a:latin typeface="Franklin Gothic Book" pitchFamily="34" charset="0"/>
                <a:ea typeface="+mj-ea"/>
                <a:cs typeface="+mj-cs"/>
              </a:rPr>
              <a:t>OPTION 3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pic>
        <p:nvPicPr>
          <p:cNvPr id="1027" name="Picture 3" descr="C:\Documents and Settings\yena.YENA_LAPTOP\Desktop\PPT\Classroom_techzone.jpg"/>
          <p:cNvPicPr>
            <a:picLocks noChangeAspect="1" noChangeArrowheads="1"/>
          </p:cNvPicPr>
          <p:nvPr/>
        </p:nvPicPr>
        <p:blipFill>
          <a:blip r:embed="rId3">
            <a:lum bright="17000" contrast="9000"/>
          </a:blip>
          <a:srcRect/>
          <a:stretch>
            <a:fillRect/>
          </a:stretch>
        </p:blipFill>
        <p:spPr bwMode="auto">
          <a:xfrm rot="5400000">
            <a:off x="1637779" y="-1180578"/>
            <a:ext cx="5943601" cy="8304758"/>
          </a:xfrm>
          <a:prstGeom prst="rect">
            <a:avLst/>
          </a:prstGeom>
          <a:noFill/>
        </p:spPr>
      </p:pic>
      <p:pic>
        <p:nvPicPr>
          <p:cNvPr id="3074" name="Picture 2" descr="C:\Documents and Settings\yena.YENA_LAPTOP\Desktop\PPT\cub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447800" cy="11430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</p:pic>
      <p:pic>
        <p:nvPicPr>
          <p:cNvPr id="6" name="Picture 3" descr="C:\Documents and Settings\yena.YENA_LAPTOP\Desktop\THESIS\LIGHTING\images\CLASS\RSA_d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410200"/>
            <a:ext cx="1066800" cy="660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sp>
        <p:nvSpPr>
          <p:cNvPr id="7" name="Oval 6"/>
          <p:cNvSpPr/>
          <p:nvPr/>
        </p:nvSpPr>
        <p:spPr bwMode="auto">
          <a:xfrm>
            <a:off x="1219200" y="5105400"/>
            <a:ext cx="171450" cy="17145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912100" y="5073650"/>
            <a:ext cx="171450" cy="17145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43500" y="4629150"/>
            <a:ext cx="137160" cy="137160"/>
          </a:xfrm>
          <a:prstGeom prst="ellipse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546600" y="4626428"/>
            <a:ext cx="137160" cy="137160"/>
          </a:xfrm>
          <a:prstGeom prst="ellipse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38700" y="4624614"/>
            <a:ext cx="137160" cy="137160"/>
          </a:xfrm>
          <a:prstGeom prst="ellipse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 t="7805" r="12231" b="6341"/>
          <a:stretch>
            <a:fillRect/>
          </a:stretch>
        </p:blipFill>
        <p:spPr bwMode="auto">
          <a:xfrm>
            <a:off x="152400" y="4876800"/>
            <a:ext cx="990600" cy="838200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 bwMode="auto">
          <a:xfrm rot="10800000">
            <a:off x="1905001" y="5181600"/>
            <a:ext cx="14478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>
            <a:off x="3810001" y="5181600"/>
            <a:ext cx="14478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0800000">
            <a:off x="5791200" y="5181600"/>
            <a:ext cx="14478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6200000" flipH="1">
            <a:off x="327929" y="2742517"/>
            <a:ext cx="2944592" cy="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6200000" flipH="1">
            <a:off x="5881007" y="2743881"/>
            <a:ext cx="2944592" cy="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652838" y="2371725"/>
            <a:ext cx="3686175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1799657" y="2375694"/>
            <a:ext cx="3686175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0" y="137160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L8C (16’, </a:t>
            </a:r>
            <a:r>
              <a:rPr lang="en-US" b="1" dirty="0" err="1" smtClean="0">
                <a:solidFill>
                  <a:schemeClr val="bg1"/>
                </a:solidFill>
                <a:latin typeface="Franklin Gothic Demi" pitchFamily="34" charset="0"/>
              </a:rPr>
              <a:t>2ckt</a:t>
            </a:r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)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L8D (20’)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495800"/>
            <a:ext cx="57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L10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6060" y="50292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L9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31" name="Picture 3" descr="C:\Documents and Settings\yena.YENA_LAPTOP\Desktop\THESIS\LIGHTING\images\CLASS\RSA_d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3962400"/>
            <a:ext cx="1066800" cy="6604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8567239" y="3581400"/>
            <a:ext cx="57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L11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7917" y="5715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Franklin Gothic Heavy" pitchFamily="34" charset="0"/>
              </a:rPr>
              <a:t>OPTION 3</a:t>
            </a:r>
            <a:endParaRPr lang="en-US" sz="24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 animBg="1"/>
      <p:bldP spid="9" grpId="0" animBg="1"/>
      <p:bldP spid="11" grpId="0" animBg="1"/>
      <p:bldP spid="12" grpId="0" animBg="1"/>
      <p:bldP spid="13" grpId="0" animBg="1"/>
      <p:bldP spid="27" grpId="0"/>
      <p:bldP spid="29" grpId="0"/>
      <p:bldP spid="30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8"/>
          <p:cNvSpPr>
            <a:spLocks/>
          </p:cNvSpPr>
          <p:nvPr/>
        </p:nvSpPr>
        <p:spPr bwMode="auto">
          <a:xfrm>
            <a:off x="4876800" y="2667000"/>
            <a:ext cx="2438400" cy="1600200"/>
          </a:xfrm>
          <a:custGeom>
            <a:avLst/>
            <a:gdLst>
              <a:gd name="T0" fmla="*/ 0 w 1536"/>
              <a:gd name="T1" fmla="*/ 240 h 1008"/>
              <a:gd name="T2" fmla="*/ 48 w 1536"/>
              <a:gd name="T3" fmla="*/ 720 h 1008"/>
              <a:gd name="T4" fmla="*/ 1536 w 1536"/>
              <a:gd name="T5" fmla="*/ 1008 h 1008"/>
              <a:gd name="T6" fmla="*/ 1536 w 1536"/>
              <a:gd name="T7" fmla="*/ 816 h 1008"/>
              <a:gd name="T8" fmla="*/ 1296 w 1536"/>
              <a:gd name="T9" fmla="*/ 720 h 1008"/>
              <a:gd name="T10" fmla="*/ 1104 w 1536"/>
              <a:gd name="T11" fmla="*/ 576 h 1008"/>
              <a:gd name="T12" fmla="*/ 912 w 1536"/>
              <a:gd name="T13" fmla="*/ 384 h 1008"/>
              <a:gd name="T14" fmla="*/ 720 w 1536"/>
              <a:gd name="T15" fmla="*/ 192 h 1008"/>
              <a:gd name="T16" fmla="*/ 576 w 1536"/>
              <a:gd name="T17" fmla="*/ 0 h 1008"/>
              <a:gd name="T18" fmla="*/ 0 w 1536"/>
              <a:gd name="T19" fmla="*/ 96 h 1008"/>
              <a:gd name="T20" fmla="*/ 384 w 1536"/>
              <a:gd name="T21" fmla="*/ 144 h 1008"/>
              <a:gd name="T22" fmla="*/ 384 w 1536"/>
              <a:gd name="T23" fmla="*/ 240 h 1008"/>
              <a:gd name="T24" fmla="*/ 0 w 1536"/>
              <a:gd name="T25" fmla="*/ 288 h 1008"/>
              <a:gd name="T26" fmla="*/ 0 w 1536"/>
              <a:gd name="T27" fmla="*/ 192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6"/>
              <a:gd name="T43" fmla="*/ 0 h 1008"/>
              <a:gd name="T44" fmla="*/ 1536 w 1536"/>
              <a:gd name="T45" fmla="*/ 1008 h 10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6" h="1008">
                <a:moveTo>
                  <a:pt x="0" y="240"/>
                </a:moveTo>
                <a:lnTo>
                  <a:pt x="48" y="720"/>
                </a:lnTo>
                <a:lnTo>
                  <a:pt x="1536" y="1008"/>
                </a:lnTo>
                <a:lnTo>
                  <a:pt x="1536" y="816"/>
                </a:lnTo>
                <a:lnTo>
                  <a:pt x="1296" y="720"/>
                </a:lnTo>
                <a:lnTo>
                  <a:pt x="1104" y="576"/>
                </a:lnTo>
                <a:lnTo>
                  <a:pt x="912" y="384"/>
                </a:lnTo>
                <a:lnTo>
                  <a:pt x="720" y="192"/>
                </a:lnTo>
                <a:lnTo>
                  <a:pt x="576" y="0"/>
                </a:lnTo>
                <a:lnTo>
                  <a:pt x="0" y="96"/>
                </a:lnTo>
                <a:lnTo>
                  <a:pt x="384" y="144"/>
                </a:lnTo>
                <a:lnTo>
                  <a:pt x="384" y="240"/>
                </a:lnTo>
                <a:lnTo>
                  <a:pt x="0" y="288"/>
                </a:lnTo>
                <a:lnTo>
                  <a:pt x="0" y="1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30" descr="DSCN161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52401" y="198256"/>
            <a:ext cx="4406042" cy="26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8" descr="terrace-descriptio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200025"/>
            <a:ext cx="434340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 descr="terrace-desc2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4641428" y="3036505"/>
            <a:ext cx="4343398" cy="261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4514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LIGHTING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CLASSROOM&gt;&gt;</a:t>
            </a:r>
            <a:r>
              <a:rPr lang="en-US" sz="1600" kern="0" dirty="0" smtClean="0">
                <a:latin typeface="Franklin Gothic Book" pitchFamily="34" charset="0"/>
                <a:ea typeface="+mj-ea"/>
                <a:cs typeface="+mj-cs"/>
              </a:rPr>
              <a:t>  </a:t>
            </a:r>
            <a:r>
              <a:rPr lang="en-US" sz="1600" b="1" kern="0" dirty="0" smtClean="0">
                <a:latin typeface="Franklin Gothic Book" pitchFamily="34" charset="0"/>
                <a:ea typeface="+mj-ea"/>
                <a:cs typeface="+mj-cs"/>
              </a:rPr>
              <a:t>OPTION 3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97180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3 – Direct/Indirect Linear Pendants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Type L8C: 8 x 114 W = 912 W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Type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L8D: 10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x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114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W =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1,140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W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Type L9: 2 x 35 W = 70 W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Type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L10: 3 x 114 W = 342 W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Type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L11: 3 x 35 W = 105 W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Total: 2,569 W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  <a:sym typeface="Wingdings" pitchFamily="2" charset="2"/>
              </a:rPr>
              <a:t>1.93 W/SF &lt; 1.66 W/SF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  <a:sym typeface="Wingdings" pitchFamily="2" charset="2"/>
              </a:rPr>
              <a:t>	</a:t>
            </a:r>
            <a:endParaRPr lang="en-US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7917" y="5715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Franklin Gothic Heavy" pitchFamily="34" charset="0"/>
              </a:rPr>
              <a:t>OPTION 3</a:t>
            </a:r>
            <a:endParaRPr lang="en-US" sz="24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9044" y="5138058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Franklin Gothic Demi" pitchFamily="34" charset="0"/>
              </a:rPr>
              <a:t>TOO HIGH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8"/>
          <p:cNvSpPr>
            <a:spLocks/>
          </p:cNvSpPr>
          <p:nvPr/>
        </p:nvSpPr>
        <p:spPr bwMode="auto">
          <a:xfrm>
            <a:off x="4876800" y="2795587"/>
            <a:ext cx="2438400" cy="1600200"/>
          </a:xfrm>
          <a:custGeom>
            <a:avLst/>
            <a:gdLst>
              <a:gd name="T0" fmla="*/ 0 w 1536"/>
              <a:gd name="T1" fmla="*/ 240 h 1008"/>
              <a:gd name="T2" fmla="*/ 48 w 1536"/>
              <a:gd name="T3" fmla="*/ 720 h 1008"/>
              <a:gd name="T4" fmla="*/ 1536 w 1536"/>
              <a:gd name="T5" fmla="*/ 1008 h 1008"/>
              <a:gd name="T6" fmla="*/ 1536 w 1536"/>
              <a:gd name="T7" fmla="*/ 816 h 1008"/>
              <a:gd name="T8" fmla="*/ 1296 w 1536"/>
              <a:gd name="T9" fmla="*/ 720 h 1008"/>
              <a:gd name="T10" fmla="*/ 1104 w 1536"/>
              <a:gd name="T11" fmla="*/ 576 h 1008"/>
              <a:gd name="T12" fmla="*/ 912 w 1536"/>
              <a:gd name="T13" fmla="*/ 384 h 1008"/>
              <a:gd name="T14" fmla="*/ 720 w 1536"/>
              <a:gd name="T15" fmla="*/ 192 h 1008"/>
              <a:gd name="T16" fmla="*/ 576 w 1536"/>
              <a:gd name="T17" fmla="*/ 0 h 1008"/>
              <a:gd name="T18" fmla="*/ 0 w 1536"/>
              <a:gd name="T19" fmla="*/ 96 h 1008"/>
              <a:gd name="T20" fmla="*/ 384 w 1536"/>
              <a:gd name="T21" fmla="*/ 144 h 1008"/>
              <a:gd name="T22" fmla="*/ 384 w 1536"/>
              <a:gd name="T23" fmla="*/ 240 h 1008"/>
              <a:gd name="T24" fmla="*/ 0 w 1536"/>
              <a:gd name="T25" fmla="*/ 288 h 1008"/>
              <a:gd name="T26" fmla="*/ 0 w 1536"/>
              <a:gd name="T27" fmla="*/ 192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6"/>
              <a:gd name="T43" fmla="*/ 0 h 1008"/>
              <a:gd name="T44" fmla="*/ 1536 w 1536"/>
              <a:gd name="T45" fmla="*/ 1008 h 10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6" h="1008">
                <a:moveTo>
                  <a:pt x="0" y="240"/>
                </a:moveTo>
                <a:lnTo>
                  <a:pt x="48" y="720"/>
                </a:lnTo>
                <a:lnTo>
                  <a:pt x="1536" y="1008"/>
                </a:lnTo>
                <a:lnTo>
                  <a:pt x="1536" y="816"/>
                </a:lnTo>
                <a:lnTo>
                  <a:pt x="1296" y="720"/>
                </a:lnTo>
                <a:lnTo>
                  <a:pt x="1104" y="576"/>
                </a:lnTo>
                <a:lnTo>
                  <a:pt x="912" y="384"/>
                </a:lnTo>
                <a:lnTo>
                  <a:pt x="720" y="192"/>
                </a:lnTo>
                <a:lnTo>
                  <a:pt x="576" y="0"/>
                </a:lnTo>
                <a:lnTo>
                  <a:pt x="0" y="96"/>
                </a:lnTo>
                <a:lnTo>
                  <a:pt x="384" y="144"/>
                </a:lnTo>
                <a:lnTo>
                  <a:pt x="384" y="240"/>
                </a:lnTo>
                <a:lnTo>
                  <a:pt x="0" y="288"/>
                </a:lnTo>
                <a:lnTo>
                  <a:pt x="0" y="1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ELECTRICAL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FEEDER</a:t>
            </a:r>
            <a:r>
              <a:rPr lang="en-US" sz="1600" b="1" kern="0" dirty="0" smtClean="0">
                <a:latin typeface="Franklin Gothic Book" pitchFamily="34" charset="0"/>
                <a:ea typeface="+mj-ea"/>
                <a:cs typeface="+mj-cs"/>
              </a:rPr>
              <a:t>COMPARISON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100387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COPPER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Demi" pitchFamily="34" charset="0"/>
            </a:endParaRP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 1.6 times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ampacity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 of aluminum</a:t>
            </a:r>
          </a:p>
          <a:p>
            <a:pPr lvl="1" algn="l">
              <a:buFontTx/>
              <a:buChar char="-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smaller sizes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sym typeface="Wingdings" pitchFamily="2" charset="2"/>
              </a:rPr>
              <a:t> more flexible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Book" pitchFamily="34" charset="0"/>
            </a:endParaRPr>
          </a:p>
          <a:p>
            <a:pPr lvl="1" algn="l">
              <a:buFontTx/>
              <a:buChar char="-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less bulk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sym typeface="Wingdings" pitchFamily="2" charset="2"/>
              </a:rPr>
              <a:t> easier transport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Book" pitchFamily="34" charset="0"/>
            </a:endParaRP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 harder and stronger</a:t>
            </a:r>
          </a:p>
          <a:p>
            <a:pPr lvl="1" algn="l">
              <a:buFontTx/>
              <a:buChar char="-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withstands nicks and other mechanical abuse better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corrosion resistant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2400"/>
            <a:ext cx="7239000" cy="46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800" dirty="0" smtClean="0">
                <a:latin typeface="Franklin Gothic Heavy" pitchFamily="34" charset="0"/>
              </a:rPr>
              <a:t>ELECTRICAL DEPTH</a:t>
            </a:r>
          </a:p>
          <a:p>
            <a:pPr algn="l">
              <a:lnSpc>
                <a:spcPts val="1400"/>
              </a:lnSpc>
            </a:pPr>
            <a:r>
              <a:rPr lang="en-US" sz="2000" dirty="0" smtClean="0">
                <a:latin typeface="Franklin Gothic Demi" pitchFamily="34" charset="0"/>
              </a:rPr>
              <a:t>COPPER </a:t>
            </a:r>
            <a:r>
              <a:rPr lang="en-US" sz="2000" dirty="0" err="1" smtClean="0">
                <a:latin typeface="Franklin Gothic Demi" pitchFamily="34" charset="0"/>
              </a:rPr>
              <a:t>vs</a:t>
            </a:r>
            <a:r>
              <a:rPr lang="en-US" sz="2000" dirty="0" smtClean="0">
                <a:latin typeface="Franklin Gothic Demi" pitchFamily="34" charset="0"/>
              </a:rPr>
              <a:t> ALUMINUM FEEDER COMPARISON</a:t>
            </a:r>
            <a:endParaRPr lang="en-US" sz="2000" dirty="0">
              <a:latin typeface="Franklin Gothic Dem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100387"/>
            <a:ext cx="411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ALUMINUM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- cheaper than copper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 softer; lower modulus of elasticity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higher thermal expansion coefficient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 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(13.1 micro in/in </a:t>
            </a:r>
            <a:r>
              <a:rPr lang="en-US" sz="1600" baseline="30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o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F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vs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 9.8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micro in/in </a:t>
            </a:r>
            <a:r>
              <a:rPr lang="en-US" sz="1600" baseline="30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o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F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)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 can loosen joints and connections from frequent expansion/contraction movements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corrodes easily with moisture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762000"/>
            <a:ext cx="82296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 smtClean="0">
                <a:solidFill>
                  <a:schemeClr val="tx1"/>
                </a:solidFill>
                <a:latin typeface="Franklin Gothic Demi" pitchFamily="34" charset="0"/>
              </a:rPr>
              <a:t>COMPARISON STUDY BASIS</a:t>
            </a:r>
            <a:endParaRPr lang="en-US" u="sng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Feeder samples taken from loads directly serviced by main switchboard ‘MS4L’</a:t>
            </a:r>
          </a:p>
          <a:p>
            <a:pPr lvl="1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Largest loads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  <a:sym typeface="Wingdings" pitchFamily="2" charset="2"/>
              </a:rPr>
              <a:t> largest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feeder sizes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  <a:sym typeface="Wingdings" pitchFamily="2" charset="2"/>
              </a:rPr>
              <a:t> most expensive</a:t>
            </a:r>
            <a:endParaRPr lang="en-US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lvl="1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Longest runs (lower level to penthouse level)</a:t>
            </a:r>
            <a:endParaRPr lang="en-US" sz="60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algn="l"/>
            <a:r>
              <a:rPr lang="en-US" sz="600" dirty="0" smtClean="0">
                <a:solidFill>
                  <a:schemeClr val="tx1"/>
                </a:solidFill>
                <a:latin typeface="Franklin Gothic Book" pitchFamily="34" charset="0"/>
              </a:rPr>
              <a:t/>
            </a:r>
            <a:br>
              <a:rPr lang="en-US" sz="600" dirty="0" smtClean="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Copper’s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ampacity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equivalent aluminum sizes determined via NEC Table 310-16.</a:t>
            </a:r>
            <a:endParaRPr lang="en-US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6670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METAL CHARACTERISICS</a:t>
            </a:r>
            <a:endParaRPr lang="en-US" sz="2000" u="sng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8"/>
          <p:cNvSpPr>
            <a:spLocks/>
          </p:cNvSpPr>
          <p:nvPr/>
        </p:nvSpPr>
        <p:spPr bwMode="auto">
          <a:xfrm>
            <a:off x="4876800" y="2667000"/>
            <a:ext cx="2438400" cy="1600200"/>
          </a:xfrm>
          <a:custGeom>
            <a:avLst/>
            <a:gdLst>
              <a:gd name="T0" fmla="*/ 0 w 1536"/>
              <a:gd name="T1" fmla="*/ 240 h 1008"/>
              <a:gd name="T2" fmla="*/ 48 w 1536"/>
              <a:gd name="T3" fmla="*/ 720 h 1008"/>
              <a:gd name="T4" fmla="*/ 1536 w 1536"/>
              <a:gd name="T5" fmla="*/ 1008 h 1008"/>
              <a:gd name="T6" fmla="*/ 1536 w 1536"/>
              <a:gd name="T7" fmla="*/ 816 h 1008"/>
              <a:gd name="T8" fmla="*/ 1296 w 1536"/>
              <a:gd name="T9" fmla="*/ 720 h 1008"/>
              <a:gd name="T10" fmla="*/ 1104 w 1536"/>
              <a:gd name="T11" fmla="*/ 576 h 1008"/>
              <a:gd name="T12" fmla="*/ 912 w 1536"/>
              <a:gd name="T13" fmla="*/ 384 h 1008"/>
              <a:gd name="T14" fmla="*/ 720 w 1536"/>
              <a:gd name="T15" fmla="*/ 192 h 1008"/>
              <a:gd name="T16" fmla="*/ 576 w 1536"/>
              <a:gd name="T17" fmla="*/ 0 h 1008"/>
              <a:gd name="T18" fmla="*/ 0 w 1536"/>
              <a:gd name="T19" fmla="*/ 96 h 1008"/>
              <a:gd name="T20" fmla="*/ 384 w 1536"/>
              <a:gd name="T21" fmla="*/ 144 h 1008"/>
              <a:gd name="T22" fmla="*/ 384 w 1536"/>
              <a:gd name="T23" fmla="*/ 240 h 1008"/>
              <a:gd name="T24" fmla="*/ 0 w 1536"/>
              <a:gd name="T25" fmla="*/ 288 h 1008"/>
              <a:gd name="T26" fmla="*/ 0 w 1536"/>
              <a:gd name="T27" fmla="*/ 192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6"/>
              <a:gd name="T43" fmla="*/ 0 h 1008"/>
              <a:gd name="T44" fmla="*/ 1536 w 1536"/>
              <a:gd name="T45" fmla="*/ 1008 h 10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6" h="1008">
                <a:moveTo>
                  <a:pt x="0" y="240"/>
                </a:moveTo>
                <a:lnTo>
                  <a:pt x="48" y="720"/>
                </a:lnTo>
                <a:lnTo>
                  <a:pt x="1536" y="1008"/>
                </a:lnTo>
                <a:lnTo>
                  <a:pt x="1536" y="816"/>
                </a:lnTo>
                <a:lnTo>
                  <a:pt x="1296" y="720"/>
                </a:lnTo>
                <a:lnTo>
                  <a:pt x="1104" y="576"/>
                </a:lnTo>
                <a:lnTo>
                  <a:pt x="912" y="384"/>
                </a:lnTo>
                <a:lnTo>
                  <a:pt x="720" y="192"/>
                </a:lnTo>
                <a:lnTo>
                  <a:pt x="576" y="0"/>
                </a:lnTo>
                <a:lnTo>
                  <a:pt x="0" y="96"/>
                </a:lnTo>
                <a:lnTo>
                  <a:pt x="384" y="144"/>
                </a:lnTo>
                <a:lnTo>
                  <a:pt x="384" y="240"/>
                </a:lnTo>
                <a:lnTo>
                  <a:pt x="0" y="288"/>
                </a:lnTo>
                <a:lnTo>
                  <a:pt x="0" y="1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ELECTRICAL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FEEDER</a:t>
            </a:r>
            <a:r>
              <a:rPr lang="en-US" sz="1600" b="1" kern="0" dirty="0" smtClean="0">
                <a:latin typeface="Franklin Gothic Book" pitchFamily="34" charset="0"/>
                <a:ea typeface="+mj-ea"/>
                <a:cs typeface="+mj-cs"/>
              </a:rPr>
              <a:t>COMPARISON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04800"/>
          <a:ext cx="7408923" cy="4129144"/>
        </p:xfrm>
        <a:graphic>
          <a:graphicData uri="http://schemas.openxmlformats.org/drawingml/2006/table">
            <a:tbl>
              <a:tblPr/>
              <a:tblGrid>
                <a:gridCol w="387192"/>
                <a:gridCol w="521867"/>
                <a:gridCol w="740715"/>
                <a:gridCol w="688845"/>
                <a:gridCol w="454529"/>
                <a:gridCol w="290394"/>
                <a:gridCol w="795425"/>
                <a:gridCol w="517659"/>
                <a:gridCol w="290394"/>
                <a:gridCol w="656541"/>
                <a:gridCol w="454529"/>
                <a:gridCol w="391400"/>
                <a:gridCol w="1219433"/>
              </a:tblGrid>
              <a:tr h="340559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COPPER PRICING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NO.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CONDUCTORS (PER SET)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 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 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 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LENGTH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OF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PHASE/NEUTRAL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GROUND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TAG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FROM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TO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[FT]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SETS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No.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SIZE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$/LF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No.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SIZE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$/LF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OCP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ATS-EM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250KCMIL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28.67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4AWG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2.12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250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  1,539.17 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DP4L2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350KCMIL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37.33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4AWG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2.12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300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  1,972.50 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DP4L3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350KCMIL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37.33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4AWG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2.12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300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  1,775.25 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ATS-LR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70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600KCMIL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47.00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3AWG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2.29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400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  3,450.30 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DP4P2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250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250KCMIL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28.67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2AWG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2.72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500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$15,691.67 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DP4L1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350KCMIL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37.33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1AWG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3.90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600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  3,298.67 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DP4P1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260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600KCMIL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28.67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1/0AWG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4.08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800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$17,030.00 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T7P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T7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350KCMIL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28.00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4AWG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2.12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800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     903.50 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T7S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T7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DP2L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250KCMIL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28.67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2AWG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2.72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800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     941.50 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  <a:r>
                        <a:rPr lang="en-US" sz="1200" b="1" i="0" u="none" strike="noStrike" dirty="0" smtClean="0">
                          <a:latin typeface="Arial"/>
                        </a:rPr>
                        <a:t>TOTAL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 $46,602.55 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8"/>
          <p:cNvSpPr>
            <a:spLocks/>
          </p:cNvSpPr>
          <p:nvPr/>
        </p:nvSpPr>
        <p:spPr bwMode="auto">
          <a:xfrm>
            <a:off x="4876800" y="2667000"/>
            <a:ext cx="2438400" cy="1600200"/>
          </a:xfrm>
          <a:custGeom>
            <a:avLst/>
            <a:gdLst>
              <a:gd name="T0" fmla="*/ 0 w 1536"/>
              <a:gd name="T1" fmla="*/ 240 h 1008"/>
              <a:gd name="T2" fmla="*/ 48 w 1536"/>
              <a:gd name="T3" fmla="*/ 720 h 1008"/>
              <a:gd name="T4" fmla="*/ 1536 w 1536"/>
              <a:gd name="T5" fmla="*/ 1008 h 1008"/>
              <a:gd name="T6" fmla="*/ 1536 w 1536"/>
              <a:gd name="T7" fmla="*/ 816 h 1008"/>
              <a:gd name="T8" fmla="*/ 1296 w 1536"/>
              <a:gd name="T9" fmla="*/ 720 h 1008"/>
              <a:gd name="T10" fmla="*/ 1104 w 1536"/>
              <a:gd name="T11" fmla="*/ 576 h 1008"/>
              <a:gd name="T12" fmla="*/ 912 w 1536"/>
              <a:gd name="T13" fmla="*/ 384 h 1008"/>
              <a:gd name="T14" fmla="*/ 720 w 1536"/>
              <a:gd name="T15" fmla="*/ 192 h 1008"/>
              <a:gd name="T16" fmla="*/ 576 w 1536"/>
              <a:gd name="T17" fmla="*/ 0 h 1008"/>
              <a:gd name="T18" fmla="*/ 0 w 1536"/>
              <a:gd name="T19" fmla="*/ 96 h 1008"/>
              <a:gd name="T20" fmla="*/ 384 w 1536"/>
              <a:gd name="T21" fmla="*/ 144 h 1008"/>
              <a:gd name="T22" fmla="*/ 384 w 1536"/>
              <a:gd name="T23" fmla="*/ 240 h 1008"/>
              <a:gd name="T24" fmla="*/ 0 w 1536"/>
              <a:gd name="T25" fmla="*/ 288 h 1008"/>
              <a:gd name="T26" fmla="*/ 0 w 1536"/>
              <a:gd name="T27" fmla="*/ 192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6"/>
              <a:gd name="T43" fmla="*/ 0 h 1008"/>
              <a:gd name="T44" fmla="*/ 1536 w 1536"/>
              <a:gd name="T45" fmla="*/ 1008 h 10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6" h="1008">
                <a:moveTo>
                  <a:pt x="0" y="240"/>
                </a:moveTo>
                <a:lnTo>
                  <a:pt x="48" y="720"/>
                </a:lnTo>
                <a:lnTo>
                  <a:pt x="1536" y="1008"/>
                </a:lnTo>
                <a:lnTo>
                  <a:pt x="1536" y="816"/>
                </a:lnTo>
                <a:lnTo>
                  <a:pt x="1296" y="720"/>
                </a:lnTo>
                <a:lnTo>
                  <a:pt x="1104" y="576"/>
                </a:lnTo>
                <a:lnTo>
                  <a:pt x="912" y="384"/>
                </a:lnTo>
                <a:lnTo>
                  <a:pt x="720" y="192"/>
                </a:lnTo>
                <a:lnTo>
                  <a:pt x="576" y="0"/>
                </a:lnTo>
                <a:lnTo>
                  <a:pt x="0" y="96"/>
                </a:lnTo>
                <a:lnTo>
                  <a:pt x="384" y="144"/>
                </a:lnTo>
                <a:lnTo>
                  <a:pt x="384" y="240"/>
                </a:lnTo>
                <a:lnTo>
                  <a:pt x="0" y="288"/>
                </a:lnTo>
                <a:lnTo>
                  <a:pt x="0" y="1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ELECTRICAL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FEEDER</a:t>
            </a:r>
            <a:r>
              <a:rPr lang="en-US" sz="1600" b="1" kern="0" dirty="0" smtClean="0">
                <a:latin typeface="Franklin Gothic Book" pitchFamily="34" charset="0"/>
                <a:ea typeface="+mj-ea"/>
                <a:cs typeface="+mj-cs"/>
              </a:rPr>
              <a:t>COMPARISON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04800"/>
          <a:ext cx="7408923" cy="4129144"/>
        </p:xfrm>
        <a:graphic>
          <a:graphicData uri="http://schemas.openxmlformats.org/drawingml/2006/table">
            <a:tbl>
              <a:tblPr/>
              <a:tblGrid>
                <a:gridCol w="387192"/>
                <a:gridCol w="521867"/>
                <a:gridCol w="740715"/>
                <a:gridCol w="688845"/>
                <a:gridCol w="454529"/>
                <a:gridCol w="290394"/>
                <a:gridCol w="795425"/>
                <a:gridCol w="517659"/>
                <a:gridCol w="290394"/>
                <a:gridCol w="656541"/>
                <a:gridCol w="454529"/>
                <a:gridCol w="391400"/>
                <a:gridCol w="1219433"/>
              </a:tblGrid>
              <a:tr h="340559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Arial"/>
                        </a:rPr>
                        <a:t>ALUMINUM PRICING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NO.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CONDUCTORS (PER SET)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 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 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 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LENGTH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OF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PHASE/NEUTRAL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GROUND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TAG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FROM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TO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[FT]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SETS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No.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SIZE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$/LF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No.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SIZE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$/LF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OCP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ATS-EM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350KCMIL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18.53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3AWG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  1,008.17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DP4L2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500KCMIL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22.27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3AWG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  1,194.83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DP4L3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500KCMIL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22.27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3AWG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  1,075.35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ATS-LR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70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350KCMIL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18.53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2AWG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  2,842.00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DP4P2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250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350KCMIL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18.53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1AWG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$10,258.33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DP4L1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250KCMIL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16.80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1/0AWG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  2,306.00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DP4P1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260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500KCMIL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22.27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3/0AWG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$19,747.00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T7P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MS4L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T7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500KCMIL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16.70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3AWG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 $     549.90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T7S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T7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DP2L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9460" marR="9460" marT="9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500KCMIL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22.27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1AWG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 $     727.50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  <a:r>
                        <a:rPr lang="en-US" sz="1200" b="1" i="0" u="none" strike="noStrike" dirty="0" smtClean="0">
                          <a:latin typeface="Arial"/>
                        </a:rPr>
                        <a:t>TOTAL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460" marR="9460" marT="94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 $39,709.08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9" descr="corn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2670175"/>
            <a:ext cx="4800600" cy="3600450"/>
          </a:xfrm>
          <a:noFill/>
        </p:spPr>
      </p:pic>
      <p:sp>
        <p:nvSpPr>
          <p:cNvPr id="5123" name="Text Box 27"/>
          <p:cNvSpPr txBox="1">
            <a:spLocks noChangeArrowheads="1"/>
          </p:cNvSpPr>
          <p:nvPr/>
        </p:nvSpPr>
        <p:spPr bwMode="auto">
          <a:xfrm>
            <a:off x="304800" y="306388"/>
            <a:ext cx="2667000" cy="41544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Franklin Gothic Demi" pitchFamily="34" charset="0"/>
              </a:rPr>
              <a:t>ARCHITECTS</a:t>
            </a:r>
            <a:br>
              <a:rPr lang="en-US" sz="1600" dirty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Franklin Gothic Demi" pitchFamily="34" charset="0"/>
              </a:rPr>
              <a:t>ASSOCIATE ARCHITECTS</a:t>
            </a:r>
            <a:br>
              <a:rPr lang="en-US" sz="1600" dirty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Franklin Gothic Demi" pitchFamily="34" charset="0"/>
              </a:rPr>
              <a:t>MEP ENGINEERS</a:t>
            </a:r>
            <a:br>
              <a:rPr lang="en-US" sz="1600" dirty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Franklin Gothic Demi" pitchFamily="34" charset="0"/>
              </a:rPr>
              <a:t>CONSTRUCTION MANAGER</a:t>
            </a:r>
            <a:br>
              <a:rPr lang="en-US" sz="1600" dirty="0">
                <a:solidFill>
                  <a:schemeClr val="tx1"/>
                </a:solidFill>
                <a:latin typeface="Franklin Gothic Demi" pitchFamily="34" charset="0"/>
              </a:rPr>
            </a:br>
            <a:endParaRPr lang="en-US" sz="1600" dirty="0">
              <a:solidFill>
                <a:schemeClr val="tx1"/>
              </a:solidFill>
              <a:latin typeface="Franklin Gothic Demi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Franklin Gothic Demi" pitchFamily="34" charset="0"/>
              </a:rPr>
              <a:t>PROJECT COST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Franklin Gothic Demi" pitchFamily="34" charset="0"/>
              </a:rPr>
              <a:t>SCOPE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Franklin Gothic Demi" pitchFamily="34" charset="0"/>
              </a:rPr>
              <a:t>LEVELS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Franklin Gothic Demi" pitchFamily="34" charset="0"/>
              </a:rPr>
              <a:t>CONSTRUCTION SCHEDULE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Franklin Gothic Demi" pitchFamily="34" charset="0"/>
              </a:rPr>
              <a:t>DEDICATION DATE</a:t>
            </a:r>
          </a:p>
          <a:p>
            <a:pPr algn="r"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5124" name="Rectangle 28"/>
          <p:cNvSpPr>
            <a:spLocks noChangeArrowheads="1"/>
          </p:cNvSpPr>
          <p:nvPr/>
        </p:nvSpPr>
        <p:spPr bwMode="auto">
          <a:xfrm>
            <a:off x="2895600" y="304800"/>
            <a:ext cx="5334000" cy="378565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Franklin Gothic Book" pitchFamily="34" charset="0"/>
              </a:rPr>
              <a:t>Bower Lewis Thrower Architects (Philadelphia, PA)</a:t>
            </a:r>
          </a:p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Franklin Gothic Book" pitchFamily="34" charset="0"/>
              </a:rPr>
              <a:t>Robert A. M. Stern Architects (New York, NY)</a:t>
            </a:r>
          </a:p>
          <a:p>
            <a:pPr algn="l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  <a:latin typeface="Franklin Gothic Book" pitchFamily="34" charset="0"/>
              </a:rPr>
              <a:t>Bard, </a:t>
            </a:r>
            <a:r>
              <a:rPr lang="en-US" sz="1600" dirty="0" err="1" smtClean="0">
                <a:solidFill>
                  <a:schemeClr val="tx1"/>
                </a:solidFill>
                <a:latin typeface="Franklin Gothic Book" pitchFamily="34" charset="0"/>
              </a:rPr>
              <a:t>Rao</a:t>
            </a:r>
            <a:r>
              <a:rPr lang="en-US" sz="1600" dirty="0" smtClean="0">
                <a:solidFill>
                  <a:schemeClr val="tx1"/>
                </a:solidFill>
                <a:latin typeface="Franklin Gothic Book" pitchFamily="34" charset="0"/>
              </a:rPr>
              <a:t> + </a:t>
            </a:r>
            <a:r>
              <a:rPr lang="en-US" sz="1600" dirty="0" err="1" smtClean="0">
                <a:solidFill>
                  <a:schemeClr val="tx1"/>
                </a:solidFill>
                <a:latin typeface="Franklin Gothic Book" pitchFamily="34" charset="0"/>
              </a:rPr>
              <a:t>Athanas</a:t>
            </a:r>
            <a:r>
              <a:rPr lang="en-US" sz="1600" dirty="0" smtClean="0">
                <a:solidFill>
                  <a:schemeClr val="tx1"/>
                </a:solidFill>
                <a:latin typeface="Franklin Gothic Book" pitchFamily="34" charset="0"/>
              </a:rPr>
              <a:t> Consulting </a:t>
            </a:r>
            <a:r>
              <a:rPr lang="en-US" sz="1600" dirty="0">
                <a:solidFill>
                  <a:schemeClr val="tx1"/>
                </a:solidFill>
                <a:latin typeface="Franklin Gothic Book" pitchFamily="34" charset="0"/>
              </a:rPr>
              <a:t>Engineers (Boston, MA)</a:t>
            </a:r>
          </a:p>
          <a:p>
            <a:pPr algn="l"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Franklin Gothic Book" pitchFamily="34" charset="0"/>
              </a:rPr>
              <a:t>Gilbane</a:t>
            </a:r>
            <a:r>
              <a:rPr lang="en-US" sz="1600" dirty="0">
                <a:solidFill>
                  <a:schemeClr val="tx1"/>
                </a:solidFill>
                <a:latin typeface="Franklin Gothic Book" pitchFamily="34" charset="0"/>
              </a:rPr>
              <a:t> (State College, PA)</a:t>
            </a:r>
          </a:p>
          <a:p>
            <a:pPr algn="l"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  <a:latin typeface="Franklin Gothic Book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Franklin Gothic Book" pitchFamily="34" charset="0"/>
              </a:rPr>
              <a:t>$68,000,000</a:t>
            </a:r>
          </a:p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Franklin Gothic Book" pitchFamily="34" charset="0"/>
              </a:rPr>
              <a:t>210,000 SF</a:t>
            </a:r>
          </a:p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Franklin Gothic Book" pitchFamily="34" charset="0"/>
              </a:rPr>
              <a:t>Four above grade, one below grade</a:t>
            </a:r>
          </a:p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Franklin Gothic Book" pitchFamily="34" charset="0"/>
              </a:rPr>
              <a:t>July 2003 – July 2005</a:t>
            </a:r>
          </a:p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Franklin Gothic Book" pitchFamily="34" charset="0"/>
              </a:rPr>
              <a:t>September 30, 2005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421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>
                <a:latin typeface="Franklin Gothic Demi" pitchFamily="34" charset="0"/>
                <a:ea typeface="+mj-ea"/>
                <a:cs typeface="+mj-cs"/>
              </a:rPr>
              <a:t>BUILDING</a:t>
            </a:r>
            <a:r>
              <a:rPr lang="en-US" sz="1600" b="1" kern="0" dirty="0">
                <a:latin typeface="+mj-lt"/>
                <a:ea typeface="+mj-ea"/>
                <a:cs typeface="+mj-cs"/>
              </a:rPr>
              <a:t>BACKGROUND</a:t>
            </a:r>
            <a:r>
              <a:rPr lang="en-US" sz="1600" kern="0" dirty="0">
                <a:latin typeface="+mj-lt"/>
                <a:ea typeface="+mj-ea"/>
                <a:cs typeface="+mj-cs"/>
              </a:rPr>
              <a:t> </a:t>
            </a:r>
            <a:endParaRPr lang="en-US" sz="1600" kern="0" dirty="0"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8"/>
          <p:cNvSpPr>
            <a:spLocks/>
          </p:cNvSpPr>
          <p:nvPr/>
        </p:nvSpPr>
        <p:spPr bwMode="auto">
          <a:xfrm>
            <a:off x="4876800" y="2667000"/>
            <a:ext cx="2438400" cy="1600200"/>
          </a:xfrm>
          <a:custGeom>
            <a:avLst/>
            <a:gdLst>
              <a:gd name="T0" fmla="*/ 0 w 1536"/>
              <a:gd name="T1" fmla="*/ 240 h 1008"/>
              <a:gd name="T2" fmla="*/ 48 w 1536"/>
              <a:gd name="T3" fmla="*/ 720 h 1008"/>
              <a:gd name="T4" fmla="*/ 1536 w 1536"/>
              <a:gd name="T5" fmla="*/ 1008 h 1008"/>
              <a:gd name="T6" fmla="*/ 1536 w 1536"/>
              <a:gd name="T7" fmla="*/ 816 h 1008"/>
              <a:gd name="T8" fmla="*/ 1296 w 1536"/>
              <a:gd name="T9" fmla="*/ 720 h 1008"/>
              <a:gd name="T10" fmla="*/ 1104 w 1536"/>
              <a:gd name="T11" fmla="*/ 576 h 1008"/>
              <a:gd name="T12" fmla="*/ 912 w 1536"/>
              <a:gd name="T13" fmla="*/ 384 h 1008"/>
              <a:gd name="T14" fmla="*/ 720 w 1536"/>
              <a:gd name="T15" fmla="*/ 192 h 1008"/>
              <a:gd name="T16" fmla="*/ 576 w 1536"/>
              <a:gd name="T17" fmla="*/ 0 h 1008"/>
              <a:gd name="T18" fmla="*/ 0 w 1536"/>
              <a:gd name="T19" fmla="*/ 96 h 1008"/>
              <a:gd name="T20" fmla="*/ 384 w 1536"/>
              <a:gd name="T21" fmla="*/ 144 h 1008"/>
              <a:gd name="T22" fmla="*/ 384 w 1536"/>
              <a:gd name="T23" fmla="*/ 240 h 1008"/>
              <a:gd name="T24" fmla="*/ 0 w 1536"/>
              <a:gd name="T25" fmla="*/ 288 h 1008"/>
              <a:gd name="T26" fmla="*/ 0 w 1536"/>
              <a:gd name="T27" fmla="*/ 192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6"/>
              <a:gd name="T43" fmla="*/ 0 h 1008"/>
              <a:gd name="T44" fmla="*/ 1536 w 1536"/>
              <a:gd name="T45" fmla="*/ 1008 h 10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6" h="1008">
                <a:moveTo>
                  <a:pt x="0" y="240"/>
                </a:moveTo>
                <a:lnTo>
                  <a:pt x="48" y="720"/>
                </a:lnTo>
                <a:lnTo>
                  <a:pt x="1536" y="1008"/>
                </a:lnTo>
                <a:lnTo>
                  <a:pt x="1536" y="816"/>
                </a:lnTo>
                <a:lnTo>
                  <a:pt x="1296" y="720"/>
                </a:lnTo>
                <a:lnTo>
                  <a:pt x="1104" y="576"/>
                </a:lnTo>
                <a:lnTo>
                  <a:pt x="912" y="384"/>
                </a:lnTo>
                <a:lnTo>
                  <a:pt x="720" y="192"/>
                </a:lnTo>
                <a:lnTo>
                  <a:pt x="576" y="0"/>
                </a:lnTo>
                <a:lnTo>
                  <a:pt x="0" y="96"/>
                </a:lnTo>
                <a:lnTo>
                  <a:pt x="384" y="144"/>
                </a:lnTo>
                <a:lnTo>
                  <a:pt x="384" y="240"/>
                </a:lnTo>
                <a:lnTo>
                  <a:pt x="0" y="288"/>
                </a:lnTo>
                <a:lnTo>
                  <a:pt x="0" y="1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ELECTRICAL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FEEDER</a:t>
            </a:r>
            <a:r>
              <a:rPr lang="en-US" sz="1600" b="1" kern="0" dirty="0" smtClean="0">
                <a:latin typeface="Franklin Gothic Book" pitchFamily="34" charset="0"/>
                <a:ea typeface="+mj-ea"/>
                <a:cs typeface="+mj-cs"/>
              </a:rPr>
              <a:t>COMPARISON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Franklin Gothic Demi" pitchFamily="34" charset="0"/>
              </a:rPr>
              <a:t>PRICE COMPARISON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Copper: 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$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46,602.55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Aluminum: $39,709.08  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  </a:t>
            </a:r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  <a:sym typeface="Wingdings" pitchFamily="2" charset="2"/>
              </a:rPr>
              <a:t>$6,893.47 savings, (14.8%)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+mj-lt"/>
              </a:rPr>
              <a:t>Aluminum has the potential to provide a significantly cheaper initial material cost, but may also create greater future maintenance costs in long term projects due to its shorter lifespan.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Franklin Gothic Demi" pitchFamily="34" charset="0"/>
              </a:rPr>
              <a:t>BOTTOM </a:t>
            </a:r>
            <a:r>
              <a:rPr lang="en-US" sz="2000" dirty="0" smtClean="0">
                <a:solidFill>
                  <a:schemeClr val="tx1"/>
                </a:solidFill>
                <a:latin typeface="Franklin Gothic Demi" pitchFamily="34" charset="0"/>
              </a:rPr>
              <a:t>LINE</a:t>
            </a:r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+mj-lt"/>
              </a:rPr>
              <a:t>Use of </a:t>
            </a:r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copper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feeders is recommended for 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Smeal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Business Building.</a:t>
            </a:r>
          </a:p>
          <a:p>
            <a:pPr algn="l"/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8"/>
          <p:cNvSpPr>
            <a:spLocks/>
          </p:cNvSpPr>
          <p:nvPr/>
        </p:nvSpPr>
        <p:spPr bwMode="auto">
          <a:xfrm>
            <a:off x="4876800" y="3100387"/>
            <a:ext cx="2438400" cy="1600200"/>
          </a:xfrm>
          <a:custGeom>
            <a:avLst/>
            <a:gdLst>
              <a:gd name="T0" fmla="*/ 0 w 1536"/>
              <a:gd name="T1" fmla="*/ 240 h 1008"/>
              <a:gd name="T2" fmla="*/ 48 w 1536"/>
              <a:gd name="T3" fmla="*/ 720 h 1008"/>
              <a:gd name="T4" fmla="*/ 1536 w 1536"/>
              <a:gd name="T5" fmla="*/ 1008 h 1008"/>
              <a:gd name="T6" fmla="*/ 1536 w 1536"/>
              <a:gd name="T7" fmla="*/ 816 h 1008"/>
              <a:gd name="T8" fmla="*/ 1296 w 1536"/>
              <a:gd name="T9" fmla="*/ 720 h 1008"/>
              <a:gd name="T10" fmla="*/ 1104 w 1536"/>
              <a:gd name="T11" fmla="*/ 576 h 1008"/>
              <a:gd name="T12" fmla="*/ 912 w 1536"/>
              <a:gd name="T13" fmla="*/ 384 h 1008"/>
              <a:gd name="T14" fmla="*/ 720 w 1536"/>
              <a:gd name="T15" fmla="*/ 192 h 1008"/>
              <a:gd name="T16" fmla="*/ 576 w 1536"/>
              <a:gd name="T17" fmla="*/ 0 h 1008"/>
              <a:gd name="T18" fmla="*/ 0 w 1536"/>
              <a:gd name="T19" fmla="*/ 96 h 1008"/>
              <a:gd name="T20" fmla="*/ 384 w 1536"/>
              <a:gd name="T21" fmla="*/ 144 h 1008"/>
              <a:gd name="T22" fmla="*/ 384 w 1536"/>
              <a:gd name="T23" fmla="*/ 240 h 1008"/>
              <a:gd name="T24" fmla="*/ 0 w 1536"/>
              <a:gd name="T25" fmla="*/ 288 h 1008"/>
              <a:gd name="T26" fmla="*/ 0 w 1536"/>
              <a:gd name="T27" fmla="*/ 192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6"/>
              <a:gd name="T43" fmla="*/ 0 h 1008"/>
              <a:gd name="T44" fmla="*/ 1536 w 1536"/>
              <a:gd name="T45" fmla="*/ 1008 h 10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6" h="1008">
                <a:moveTo>
                  <a:pt x="0" y="240"/>
                </a:moveTo>
                <a:lnTo>
                  <a:pt x="48" y="720"/>
                </a:lnTo>
                <a:lnTo>
                  <a:pt x="1536" y="1008"/>
                </a:lnTo>
                <a:lnTo>
                  <a:pt x="1536" y="816"/>
                </a:lnTo>
                <a:lnTo>
                  <a:pt x="1296" y="720"/>
                </a:lnTo>
                <a:lnTo>
                  <a:pt x="1104" y="576"/>
                </a:lnTo>
                <a:lnTo>
                  <a:pt x="912" y="384"/>
                </a:lnTo>
                <a:lnTo>
                  <a:pt x="720" y="192"/>
                </a:lnTo>
                <a:lnTo>
                  <a:pt x="576" y="0"/>
                </a:lnTo>
                <a:lnTo>
                  <a:pt x="0" y="96"/>
                </a:lnTo>
                <a:lnTo>
                  <a:pt x="384" y="144"/>
                </a:lnTo>
                <a:lnTo>
                  <a:pt x="384" y="240"/>
                </a:lnTo>
                <a:lnTo>
                  <a:pt x="0" y="288"/>
                </a:lnTo>
                <a:lnTo>
                  <a:pt x="0" y="1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762000"/>
            <a:ext cx="40386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Franklin Gothic Demi" pitchFamily="34" charset="0"/>
              </a:rPr>
              <a:t>DESIGN BASIS &amp; ASSUMPTIONS</a:t>
            </a:r>
            <a:endParaRPr lang="en-US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Panel ‘LCP421’ replaced with ‘LCP411’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208/120V distribution panels fed through 75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kVA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transformers</a:t>
            </a:r>
          </a:p>
          <a:p>
            <a:pPr lvl="1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ransformer rating loaded at 80%</a:t>
            </a:r>
          </a:p>
          <a:p>
            <a:pPr lvl="1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power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factor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=0.8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Associated feeder used to assume a load for the mechanical lift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Spare circuits loaded at 65% capacity</a:t>
            </a:r>
          </a:p>
          <a:p>
            <a:pPr lvl="1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power factor=1</a:t>
            </a:r>
          </a:p>
          <a:p>
            <a:pPr lvl="1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demand factor=1</a:t>
            </a:r>
            <a:endParaRPr lang="en-US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14" name="Picture 3" descr="C:\Documents and Settings\yena.YENA_LAPTOP\Desktop\agi\XI(E-PRISER)-SMEAL-Model-(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9017" y="0"/>
            <a:ext cx="4744983" cy="62636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52400"/>
            <a:ext cx="7239000" cy="46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800" dirty="0" smtClean="0">
                <a:latin typeface="Franklin Gothic Heavy" pitchFamily="34" charset="0"/>
              </a:rPr>
              <a:t>ELECTRICAL DEPTH</a:t>
            </a:r>
          </a:p>
          <a:p>
            <a:pPr algn="l">
              <a:lnSpc>
                <a:spcPts val="1400"/>
              </a:lnSpc>
            </a:pPr>
            <a:r>
              <a:rPr lang="en-US" sz="2000" dirty="0" smtClean="0">
                <a:latin typeface="Franklin Gothic Demi" pitchFamily="34" charset="0"/>
              </a:rPr>
              <a:t>DISTRIBUTION PANEL REDESIGN</a:t>
            </a:r>
            <a:endParaRPr lang="en-US" sz="2000" dirty="0">
              <a:latin typeface="Franklin Gothic Dem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ELECTRICAL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DISTRIBUTION PANEL </a:t>
            </a:r>
            <a:r>
              <a:rPr lang="en-US" sz="1600" b="1" kern="0" dirty="0" smtClean="0">
                <a:latin typeface="Franklin Gothic Book" pitchFamily="34" charset="0"/>
                <a:ea typeface="+mj-ea"/>
                <a:cs typeface="+mj-cs"/>
              </a:rPr>
              <a:t>REDESIGN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ELECTRICAL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DISTRIBUTION  PANEL </a:t>
            </a:r>
            <a:r>
              <a:rPr lang="en-US" sz="1600" b="1" kern="0" dirty="0" smtClean="0">
                <a:latin typeface="Franklin Gothic Book" pitchFamily="34" charset="0"/>
                <a:ea typeface="+mj-ea"/>
                <a:cs typeface="+mj-cs"/>
              </a:rPr>
              <a:t>REDESIGN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2648" y="304808"/>
          <a:ext cx="4143152" cy="5105392"/>
        </p:xfrm>
        <a:graphic>
          <a:graphicData uri="http://schemas.openxmlformats.org/drawingml/2006/table">
            <a:tbl>
              <a:tblPr/>
              <a:tblGrid>
                <a:gridCol w="200233"/>
                <a:gridCol w="207138"/>
                <a:gridCol w="735629"/>
                <a:gridCol w="229702"/>
                <a:gridCol w="530225"/>
                <a:gridCol w="471002"/>
                <a:gridCol w="274152"/>
                <a:gridCol w="258277"/>
                <a:gridCol w="328127"/>
                <a:gridCol w="328127"/>
                <a:gridCol w="580540"/>
              </a:tblGrid>
              <a:tr h="17253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LIGHTING AND APPLIANCE PANELBOARD SIZING WORKSHEET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36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24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Panel Tag--------------------------&gt;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DP4L2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Panel Location: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Rm #P103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24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 Nominal Phase to Neutral Voltage-------&gt;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277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Phase: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Nominal Phase to Phase Voltage--------&gt;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480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Wires: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Pos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Ph.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Load Type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Cat.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Location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Load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Units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I. PF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Watts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Remarks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Ltg Panel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3366FF"/>
                          </a:solidFill>
                          <a:latin typeface="Arial"/>
                        </a:rPr>
                        <a:t>1st fl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21600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20520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21600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LCP411 (A)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Ltg Panel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lower level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8500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8075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8500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 LCP4L (A)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18500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17575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18500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LCP411 (B)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5800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5510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5800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LCP4L (B)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22000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20900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22000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LCP411 (C)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2800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2660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2800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 LCP4L (C)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75 kVA xfmr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1st fl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DP212 (A)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75 kVA xfmr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2nd fl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 DP222 (A)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DP212  (B)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DP222 (B)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DP212 (C)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 DP222 (C)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75 kVA xfmr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3rd fl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DP232 (A)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75 kVA xfmr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4th fl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 DP242 (A)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DP232  (B)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DP242 (B)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DP232 (C)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 DP242 (C)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Mech'l Lift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1477.333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1182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1477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SPARE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18005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18005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18005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Updated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1477.333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1182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1477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SPARE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18005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18005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18005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Updated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1477.333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VA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0.80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1182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1477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SPARE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18005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18005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18005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Updated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SPACE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SPACE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6901" marR="6901" marT="69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901" marR="6901" marT="6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304800"/>
          <a:ext cx="4414943" cy="2362198"/>
        </p:xfrm>
        <a:graphic>
          <a:graphicData uri="http://schemas.openxmlformats.org/drawingml/2006/table">
            <a:tbl>
              <a:tblPr/>
              <a:tblGrid>
                <a:gridCol w="179319"/>
                <a:gridCol w="970793"/>
                <a:gridCol w="191685"/>
                <a:gridCol w="488488"/>
                <a:gridCol w="445205"/>
                <a:gridCol w="247335"/>
                <a:gridCol w="315353"/>
                <a:gridCol w="379248"/>
                <a:gridCol w="379248"/>
                <a:gridCol w="364820"/>
                <a:gridCol w="453449"/>
              </a:tblGrid>
              <a:tr h="123784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PANEL TOTAL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324.8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377.6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Amps=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454.4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6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PHASE LOADING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kW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kVA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%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Amps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PHASE TOTAL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111.8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129.6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34%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467.8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PHASE TOTAL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106.3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123.8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33%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446.9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PHASE TOTAL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106.7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124.3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33%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448.7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6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LOAD CATAGORIES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Connected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Demand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Ver. 1.01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kW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kVA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DF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kW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kVA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PF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receptacles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192.0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240.0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0.50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96.0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120.0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0.80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computers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fluorescent lighting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75.2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79.2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75.2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79.2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0.95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HID lighting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incandescent lighting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HVAC fans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3.5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4.4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0.50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1.8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2.2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0.80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heating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Spare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54.0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54.0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54.0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54.0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1.00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Total Demand Loads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227.0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255.4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Spare Capacity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45.4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51.1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Total Design Loads</a:t>
                      </a:r>
                    </a:p>
                  </a:txBody>
                  <a:tcPr marL="6189" marR="6189" marT="6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272.4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306.5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0.89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Amps=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latin typeface="Arial"/>
                        </a:rPr>
                        <a:t>368.9</a:t>
                      </a:r>
                    </a:p>
                  </a:txBody>
                  <a:tcPr marL="6189" marR="6189" marT="6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30480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400A / MLO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400A breaker @‘MS4L’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4 -#600KCMIL+1#3G in 4”C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ELECTRICAL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DEPTH&gt;&gt; </a:t>
            </a:r>
            <a:r>
              <a:rPr lang="en-US" sz="1600" kern="0" dirty="0" smtClean="0">
                <a:latin typeface="Franklin Gothic Demi" pitchFamily="34" charset="0"/>
                <a:ea typeface="+mj-ea"/>
                <a:cs typeface="+mj-cs"/>
              </a:rPr>
              <a:t>DISTRIBUTION  PANEL </a:t>
            </a:r>
            <a:r>
              <a:rPr lang="en-US" sz="1600" b="1" kern="0" dirty="0" smtClean="0">
                <a:latin typeface="Franklin Gothic Book" pitchFamily="34" charset="0"/>
                <a:ea typeface="+mj-ea"/>
                <a:cs typeface="+mj-cs"/>
              </a:rPr>
              <a:t>REDESIGN</a:t>
            </a:r>
            <a:endParaRPr lang="en-US" sz="1600" b="1" kern="0" dirty="0">
              <a:latin typeface="Franklin Gothic Book" pitchFamily="34" charset="0"/>
              <a:ea typeface="+mj-ea"/>
              <a:cs typeface="+mj-cs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33400" y="154050"/>
          <a:ext cx="8001000" cy="5672862"/>
        </p:xfrm>
        <a:graphic>
          <a:graphicData uri="http://schemas.openxmlformats.org/drawingml/2006/table">
            <a:tbl>
              <a:tblPr/>
              <a:tblGrid>
                <a:gridCol w="1041032"/>
                <a:gridCol w="101968"/>
                <a:gridCol w="648456"/>
                <a:gridCol w="808148"/>
                <a:gridCol w="560755"/>
                <a:gridCol w="560755"/>
                <a:gridCol w="189668"/>
                <a:gridCol w="189668"/>
                <a:gridCol w="189668"/>
                <a:gridCol w="560755"/>
                <a:gridCol w="560755"/>
                <a:gridCol w="775163"/>
                <a:gridCol w="808148"/>
                <a:gridCol w="1006061"/>
              </a:tblGrid>
              <a:tr h="395142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latin typeface="Arial"/>
                        </a:rPr>
                        <a:t>P A N E L B O A R D   S C H E D U L E</a:t>
                      </a:r>
                    </a:p>
                  </a:txBody>
                  <a:tcPr marL="8232" marR="8232" marT="82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70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33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 VOLTAGE: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3366FF"/>
                        </a:solidFill>
                        <a:latin typeface="Arial"/>
                      </a:endParaRPr>
                    </a:p>
                  </a:txBody>
                  <a:tcPr marL="8232" marR="8232" marT="82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66FF"/>
                          </a:solidFill>
                          <a:latin typeface="Arial"/>
                        </a:rPr>
                        <a:t>480Y/277V,3PH,4W</a:t>
                      </a:r>
                    </a:p>
                  </a:txBody>
                  <a:tcPr marL="8232" marR="8232" marT="82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PANEL TAG: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DP4L2</a:t>
                      </a:r>
                    </a:p>
                  </a:txBody>
                  <a:tcPr marL="8232" marR="8232" marT="82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 MIN. C/B AIC: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65K</a:t>
                      </a:r>
                    </a:p>
                  </a:txBody>
                  <a:tcPr marL="8232" marR="8232" marT="8232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824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 SIZE/TYPE BUS: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3366FF"/>
                        </a:solidFill>
                        <a:latin typeface="Arial"/>
                      </a:endParaRPr>
                    </a:p>
                  </a:txBody>
                  <a:tcPr marL="8232" marR="8232" marT="82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66FF"/>
                          </a:solidFill>
                          <a:latin typeface="Arial"/>
                        </a:rPr>
                        <a:t>400A</a:t>
                      </a:r>
                    </a:p>
                  </a:txBody>
                  <a:tcPr marL="8232" marR="8232" marT="82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PANEL LOCATION: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Rm #P103</a:t>
                      </a:r>
                    </a:p>
                  </a:txBody>
                  <a:tcPr marL="8232" marR="8232" marT="82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 OPTIONS: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366FF"/>
                        </a:solidFill>
                        <a:latin typeface="Arial"/>
                      </a:endParaRPr>
                    </a:p>
                  </a:txBody>
                  <a:tcPr marL="8232" marR="8232" marT="8232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8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 SIZE/TYPE MAIN: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366FF"/>
                        </a:solidFill>
                        <a:latin typeface="Arial"/>
                      </a:endParaRPr>
                    </a:p>
                  </a:txBody>
                  <a:tcPr marL="8232" marR="8232" marT="82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MLO</a:t>
                      </a:r>
                    </a:p>
                  </a:txBody>
                  <a:tcPr marL="8232" marR="8232" marT="82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PANEL MOUNTING: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SURFACE</a:t>
                      </a:r>
                    </a:p>
                  </a:txBody>
                  <a:tcPr marL="8232" marR="8232" marT="82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366FF"/>
                        </a:solidFill>
                        <a:latin typeface="Arial"/>
                      </a:endParaRPr>
                    </a:p>
                  </a:txBody>
                  <a:tcPr marL="8232" marR="8232" marT="8232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70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Arial"/>
                        </a:rPr>
                        <a:t>DESCRIPTION</a:t>
                      </a:r>
                    </a:p>
                  </a:txBody>
                  <a:tcPr marL="8232" marR="8232" marT="82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Arial"/>
                        </a:rPr>
                        <a:t>LOCATION</a:t>
                      </a:r>
                    </a:p>
                  </a:txBody>
                  <a:tcPr marL="8232" marR="8232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Arial"/>
                        </a:rPr>
                        <a:t>LOAD (WATTS)</a:t>
                      </a:r>
                    </a:p>
                  </a:txBody>
                  <a:tcPr marL="8232" marR="8232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Arial"/>
                        </a:rPr>
                        <a:t>C/B SIZE</a:t>
                      </a:r>
                    </a:p>
                  </a:txBody>
                  <a:tcPr marL="8232" marR="8232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Arial"/>
                        </a:rPr>
                        <a:t>POS. NO.</a:t>
                      </a:r>
                    </a:p>
                  </a:txBody>
                  <a:tcPr marL="8232" marR="8232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8232" marR="8232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8232" marR="8232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8232" marR="8232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Arial"/>
                        </a:rPr>
                        <a:t>POS. NO.</a:t>
                      </a:r>
                    </a:p>
                  </a:txBody>
                  <a:tcPr marL="8232" marR="8232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Arial"/>
                        </a:rPr>
                        <a:t>C/B SIZE</a:t>
                      </a:r>
                    </a:p>
                  </a:txBody>
                  <a:tcPr marL="8232" marR="8232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Arial"/>
                        </a:rPr>
                        <a:t>LOAD (WATTS)</a:t>
                      </a:r>
                    </a:p>
                  </a:txBody>
                  <a:tcPr marL="8232" marR="8232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Arial"/>
                        </a:rPr>
                        <a:t>LOCATION</a:t>
                      </a:r>
                    </a:p>
                  </a:txBody>
                  <a:tcPr marL="8232" marR="8232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Arial"/>
                        </a:rPr>
                        <a:t>DESCRIPTION</a:t>
                      </a:r>
                    </a:p>
                  </a:txBody>
                  <a:tcPr marL="8232" marR="8232" marT="8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Ltg Panel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1st fl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20520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100A/3P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60A/3P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8075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lower level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Ltg Panel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17575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5510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20900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2660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75 kVA xfmr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1st fl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150A/3P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150A/3P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2nd fl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75 kVA xfmr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75 kVA xfmr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3rd fl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150A/3P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150A/3P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4th fl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75 kVA xfmr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16000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20000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Mech'l Lift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1182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20A/3P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100A/1P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18005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SPARE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1182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100A/1P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18005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SPARE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1182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100A/1P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18005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SPARE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SPACE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3P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3P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SPACE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*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66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8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CONNECTED LOAD (KW) - A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111.78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gridSpan="7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TOTAL DESIGN LOAD (KW)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272.43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718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CONNECTED LOAD (KW) - B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106.27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POWER FACTOR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0.89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18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CONNECTED LOAD (KW) - C</a:t>
                      </a:r>
                    </a:p>
                  </a:txBody>
                  <a:tcPr marL="8232" marR="8232" marT="82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106.75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TOTAL DESIGN LOAD (AMPS)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369</a:t>
                      </a:r>
                    </a:p>
                  </a:txBody>
                  <a:tcPr marL="8232" marR="8232" marT="8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SCN1712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-228600" y="3195638"/>
            <a:ext cx="9601200" cy="457200"/>
          </a:xfrm>
          <a:prstGeom prst="rect">
            <a:avLst/>
          </a:prstGeom>
          <a:solidFill>
            <a:srgbClr val="333399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2867025"/>
            <a:ext cx="9144000" cy="1143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609600"/>
            <a:ext cx="8991600" cy="5638800"/>
          </a:xfrm>
          <a:noFill/>
        </p:spPr>
        <p:txBody>
          <a:bodyPr tIns="0" rIns="0" bIns="0"/>
          <a:lstStyle/>
          <a:p>
            <a:pPr algn="r" eaLnBrk="1" hangingPunct="1"/>
            <a:r>
              <a:rPr lang="en-US" sz="3000" b="1" i="1" smtClean="0">
                <a:solidFill>
                  <a:schemeClr val="tx1"/>
                </a:solidFill>
                <a:latin typeface="Times New Roman" pitchFamily="18" charset="0"/>
              </a:rPr>
              <a:t>Thank You</a:t>
            </a:r>
            <a:endParaRPr lang="en-US" b="1" i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7" name="Rectangle 1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748205"/>
            <a:ext cx="4724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BR+A Consulting Engineers</a:t>
            </a:r>
          </a:p>
          <a:p>
            <a:pPr algn="l">
              <a:lnSpc>
                <a:spcPct val="150000"/>
              </a:lnSpc>
            </a:pP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BLT Architects</a:t>
            </a:r>
          </a:p>
          <a:p>
            <a:pPr algn="l">
              <a:lnSpc>
                <a:spcPct val="150000"/>
              </a:lnSpc>
            </a:pP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Robert A.M. Stern Architects</a:t>
            </a:r>
          </a:p>
          <a:p>
            <a:pPr algn="l">
              <a:lnSpc>
                <a:spcPct val="150000"/>
              </a:lnSpc>
            </a:pP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Penn State OPP</a:t>
            </a:r>
          </a:p>
          <a:p>
            <a:pPr algn="l">
              <a:lnSpc>
                <a:spcPct val="150000"/>
              </a:lnSpc>
            </a:pPr>
            <a:endParaRPr lang="en-US" sz="20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Penn State A E Faculty</a:t>
            </a:r>
          </a:p>
          <a:p>
            <a:pPr algn="l">
              <a:lnSpc>
                <a:spcPct val="150000"/>
              </a:lnSpc>
            </a:pP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SmithGroup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Inc.</a:t>
            </a:r>
          </a:p>
          <a:p>
            <a:pPr algn="l">
              <a:lnSpc>
                <a:spcPct val="150000"/>
              </a:lnSpc>
            </a:pPr>
            <a:endParaRPr lang="en-US" sz="20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Friends &amp; Family</a:t>
            </a:r>
          </a:p>
          <a:p>
            <a:pPr algn="l">
              <a:lnSpc>
                <a:spcPct val="150000"/>
              </a:lnSpc>
            </a:pP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Solar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Decathlon 2007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Team</a:t>
            </a:r>
          </a:p>
          <a:p>
            <a:pPr algn="l">
              <a:lnSpc>
                <a:spcPct val="150000"/>
              </a:lnSpc>
            </a:pP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Caffeine</a:t>
            </a:r>
          </a:p>
          <a:p>
            <a:pPr algn="l">
              <a:lnSpc>
                <a:spcPct val="150000"/>
              </a:lnSpc>
            </a:pPr>
            <a:r>
              <a:rPr lang="en-U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Bikram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Yoga</a:t>
            </a:r>
            <a:endParaRPr lang="en-US" sz="20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 animBg="1"/>
      <p:bldP spid="131079" grpId="0" animBg="1"/>
      <p:bldP spid="131080" grpId="0"/>
      <p:bldP spid="8" grpId="0"/>
      <p:bldP spid="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0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3663" y="0"/>
            <a:ext cx="7162800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4" descr="0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867400" y="0"/>
            <a:ext cx="3276600" cy="800100"/>
          </a:xfrm>
          <a:noFill/>
        </p:spPr>
      </p:pic>
      <p:sp>
        <p:nvSpPr>
          <p:cNvPr id="6148" name="Freeform 18"/>
          <p:cNvSpPr>
            <a:spLocks/>
          </p:cNvSpPr>
          <p:nvPr/>
        </p:nvSpPr>
        <p:spPr bwMode="auto">
          <a:xfrm>
            <a:off x="4876800" y="2667000"/>
            <a:ext cx="2438400" cy="1600200"/>
          </a:xfrm>
          <a:custGeom>
            <a:avLst/>
            <a:gdLst>
              <a:gd name="T0" fmla="*/ 0 w 1536"/>
              <a:gd name="T1" fmla="*/ 240 h 1008"/>
              <a:gd name="T2" fmla="*/ 48 w 1536"/>
              <a:gd name="T3" fmla="*/ 720 h 1008"/>
              <a:gd name="T4" fmla="*/ 1536 w 1536"/>
              <a:gd name="T5" fmla="*/ 1008 h 1008"/>
              <a:gd name="T6" fmla="*/ 1536 w 1536"/>
              <a:gd name="T7" fmla="*/ 816 h 1008"/>
              <a:gd name="T8" fmla="*/ 1296 w 1536"/>
              <a:gd name="T9" fmla="*/ 720 h 1008"/>
              <a:gd name="T10" fmla="*/ 1104 w 1536"/>
              <a:gd name="T11" fmla="*/ 576 h 1008"/>
              <a:gd name="T12" fmla="*/ 912 w 1536"/>
              <a:gd name="T13" fmla="*/ 384 h 1008"/>
              <a:gd name="T14" fmla="*/ 720 w 1536"/>
              <a:gd name="T15" fmla="*/ 192 h 1008"/>
              <a:gd name="T16" fmla="*/ 576 w 1536"/>
              <a:gd name="T17" fmla="*/ 0 h 1008"/>
              <a:gd name="T18" fmla="*/ 0 w 1536"/>
              <a:gd name="T19" fmla="*/ 96 h 1008"/>
              <a:gd name="T20" fmla="*/ 384 w 1536"/>
              <a:gd name="T21" fmla="*/ 144 h 1008"/>
              <a:gd name="T22" fmla="*/ 384 w 1536"/>
              <a:gd name="T23" fmla="*/ 240 h 1008"/>
              <a:gd name="T24" fmla="*/ 0 w 1536"/>
              <a:gd name="T25" fmla="*/ 288 h 1008"/>
              <a:gd name="T26" fmla="*/ 0 w 1536"/>
              <a:gd name="T27" fmla="*/ 192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6"/>
              <a:gd name="T43" fmla="*/ 0 h 1008"/>
              <a:gd name="T44" fmla="*/ 1536 w 1536"/>
              <a:gd name="T45" fmla="*/ 1008 h 10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6" h="1008">
                <a:moveTo>
                  <a:pt x="0" y="240"/>
                </a:moveTo>
                <a:lnTo>
                  <a:pt x="48" y="720"/>
                </a:lnTo>
                <a:lnTo>
                  <a:pt x="1536" y="1008"/>
                </a:lnTo>
                <a:lnTo>
                  <a:pt x="1536" y="816"/>
                </a:lnTo>
                <a:lnTo>
                  <a:pt x="1296" y="720"/>
                </a:lnTo>
                <a:lnTo>
                  <a:pt x="1104" y="576"/>
                </a:lnTo>
                <a:lnTo>
                  <a:pt x="912" y="384"/>
                </a:lnTo>
                <a:lnTo>
                  <a:pt x="720" y="192"/>
                </a:lnTo>
                <a:lnTo>
                  <a:pt x="576" y="0"/>
                </a:lnTo>
                <a:lnTo>
                  <a:pt x="0" y="96"/>
                </a:lnTo>
                <a:lnTo>
                  <a:pt x="384" y="144"/>
                </a:lnTo>
                <a:lnTo>
                  <a:pt x="384" y="240"/>
                </a:lnTo>
                <a:lnTo>
                  <a:pt x="0" y="288"/>
                </a:lnTo>
                <a:lnTo>
                  <a:pt x="0" y="1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2457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ARCHITECTURE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BREADTH</a:t>
            </a:r>
            <a:endParaRPr lang="en-US" sz="1600" kern="0" dirty="0">
              <a:latin typeface="Franklin Gothic Demi" pitchFamily="34" charset="0"/>
              <a:ea typeface="+mj-ea"/>
              <a:cs typeface="+mj-cs"/>
            </a:endParaRPr>
          </a:p>
        </p:txBody>
      </p:sp>
      <p:sp>
        <p:nvSpPr>
          <p:cNvPr id="26" name="Freeform 25"/>
          <p:cNvSpPr>
            <a:spLocks noChangeArrowheads="1"/>
          </p:cNvSpPr>
          <p:nvPr/>
        </p:nvSpPr>
        <p:spPr bwMode="auto">
          <a:xfrm>
            <a:off x="1425575" y="87313"/>
            <a:ext cx="3995738" cy="3395662"/>
          </a:xfrm>
          <a:custGeom>
            <a:avLst/>
            <a:gdLst>
              <a:gd name="T0" fmla="*/ 0 w 3995057"/>
              <a:gd name="T1" fmla="*/ 2460171 h 3396343"/>
              <a:gd name="T2" fmla="*/ 141514 w 3995057"/>
              <a:gd name="T3" fmla="*/ 3396343 h 3396343"/>
              <a:gd name="T4" fmla="*/ 3995057 w 3995057"/>
              <a:gd name="T5" fmla="*/ 2862943 h 3396343"/>
              <a:gd name="T6" fmla="*/ 3537857 w 3995057"/>
              <a:gd name="T7" fmla="*/ 0 h 3396343"/>
              <a:gd name="T8" fmla="*/ 2231571 w 3995057"/>
              <a:gd name="T9" fmla="*/ 185057 h 3396343"/>
              <a:gd name="T10" fmla="*/ 2525485 w 3995057"/>
              <a:gd name="T11" fmla="*/ 2111829 h 3396343"/>
              <a:gd name="T12" fmla="*/ 0 w 3995057"/>
              <a:gd name="T13" fmla="*/ 2460171 h 33963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95057"/>
              <a:gd name="T22" fmla="*/ 0 h 3396343"/>
              <a:gd name="T23" fmla="*/ 3995057 w 3995057"/>
              <a:gd name="T24" fmla="*/ 3396343 h 33963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95057" h="3396343">
                <a:moveTo>
                  <a:pt x="0" y="2460171"/>
                </a:moveTo>
                <a:lnTo>
                  <a:pt x="141514" y="3396343"/>
                </a:lnTo>
                <a:lnTo>
                  <a:pt x="3995057" y="2862943"/>
                </a:lnTo>
                <a:lnTo>
                  <a:pt x="3537857" y="0"/>
                </a:lnTo>
                <a:lnTo>
                  <a:pt x="2231571" y="185057"/>
                </a:lnTo>
                <a:lnTo>
                  <a:pt x="2525485" y="2111828"/>
                </a:lnTo>
                <a:lnTo>
                  <a:pt x="0" y="2460171"/>
                </a:lnTo>
                <a:close/>
              </a:path>
            </a:pathLst>
          </a:custGeom>
          <a:solidFill>
            <a:srgbClr val="DDDDDD">
              <a:alpha val="34901"/>
            </a:srgbClr>
          </a:solidFill>
          <a:ln w="762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6"/>
          <p:cNvSpPr>
            <a:spLocks noChangeArrowheads="1"/>
          </p:cNvSpPr>
          <p:nvPr/>
        </p:nvSpPr>
        <p:spPr bwMode="auto">
          <a:xfrm>
            <a:off x="4114800" y="3711575"/>
            <a:ext cx="4332288" cy="2297113"/>
          </a:xfrm>
          <a:custGeom>
            <a:avLst/>
            <a:gdLst>
              <a:gd name="T0" fmla="*/ 283029 w 4332514"/>
              <a:gd name="T1" fmla="*/ 0 h 2296885"/>
              <a:gd name="T2" fmla="*/ 0 w 4332514"/>
              <a:gd name="T3" fmla="*/ 1524001 h 2296885"/>
              <a:gd name="T4" fmla="*/ 3984171 w 4332514"/>
              <a:gd name="T5" fmla="*/ 2296885 h 2296885"/>
              <a:gd name="T6" fmla="*/ 4332514 w 4332514"/>
              <a:gd name="T7" fmla="*/ 794657 h 2296885"/>
              <a:gd name="T8" fmla="*/ 283029 w 4332514"/>
              <a:gd name="T9" fmla="*/ 0 h 2296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32514"/>
              <a:gd name="T16" fmla="*/ 0 h 2296885"/>
              <a:gd name="T17" fmla="*/ 4332514 w 4332514"/>
              <a:gd name="T18" fmla="*/ 2296885 h 2296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32514" h="2296885">
                <a:moveTo>
                  <a:pt x="283029" y="0"/>
                </a:moveTo>
                <a:lnTo>
                  <a:pt x="0" y="1524000"/>
                </a:lnTo>
                <a:lnTo>
                  <a:pt x="3984171" y="2296885"/>
                </a:lnTo>
                <a:lnTo>
                  <a:pt x="4332514" y="794657"/>
                </a:lnTo>
                <a:lnTo>
                  <a:pt x="283029" y="0"/>
                </a:lnTo>
                <a:close/>
              </a:path>
            </a:pathLst>
          </a:custGeom>
          <a:solidFill>
            <a:schemeClr val="accent1">
              <a:alpha val="34901"/>
            </a:schemeClr>
          </a:solidFill>
          <a:ln w="76200" algn="ctr">
            <a:solidFill>
              <a:srgbClr val="0237B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72390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800" dirty="0" smtClean="0">
                <a:latin typeface="Franklin Gothic Heavy" pitchFamily="34" charset="0"/>
              </a:rPr>
              <a:t>ARCHITECTURE BREADTH</a:t>
            </a:r>
          </a:p>
          <a:p>
            <a:pPr algn="l">
              <a:lnSpc>
                <a:spcPts val="1400"/>
              </a:lnSpc>
            </a:pPr>
            <a:r>
              <a:rPr lang="en-US" sz="2000" dirty="0" smtClean="0">
                <a:latin typeface="Franklin Gothic Demi" pitchFamily="34" charset="0"/>
              </a:rPr>
              <a:t>TERRACE REDESIGN</a:t>
            </a:r>
            <a:endParaRPr lang="en-US" sz="2000" dirty="0">
              <a:latin typeface="Franklin Gothic Dem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5" descr="200439838-0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-1" y="0"/>
            <a:ext cx="9166302" cy="6263640"/>
          </a:xfr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2457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ARCHITECTURE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BREADTH</a:t>
            </a:r>
            <a:endParaRPr lang="en-US" sz="1600" kern="0" dirty="0"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16" descr="glassbricks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27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9050" y="6008461"/>
            <a:ext cx="2457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ARCHITECTURE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BREADTH</a:t>
            </a:r>
            <a:endParaRPr lang="en-US" sz="1600" kern="0" dirty="0"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lassroomcorn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30400" y="850900"/>
            <a:ext cx="7213600" cy="5410200"/>
          </a:xfrm>
          <a:noFill/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42900" y="304800"/>
            <a:ext cx="83058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EDUCATIONAL </a:t>
            </a:r>
            <a:r>
              <a:rPr lang="en-US" dirty="0">
                <a:solidFill>
                  <a:schemeClr val="tx1"/>
                </a:solidFill>
                <a:latin typeface="Franklin Gothic Demi" pitchFamily="34" charset="0"/>
              </a:rPr>
              <a:t>FACILITY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Franklin Gothic Book" pitchFamily="34" charset="0"/>
              </a:rPr>
              <a:t>Business School</a:t>
            </a:r>
            <a:br>
              <a:rPr lang="en-US" dirty="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en-US" dirty="0">
                <a:solidFill>
                  <a:schemeClr val="tx1"/>
                </a:solidFill>
                <a:latin typeface="Franklin Gothic Book" pitchFamily="34" charset="0"/>
              </a:rPr>
              <a:t>The “Real [Professional] World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Franklin Gothic Book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Franklin Gothic Demi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Franklin Gothic Demi" pitchFamily="34" charset="0"/>
              </a:rPr>
              <a:t>THE SMEAL COLLEGE </a:t>
            </a:r>
            <a:r>
              <a:rPr lang="en-US" dirty="0">
                <a:solidFill>
                  <a:schemeClr val="tx1"/>
                </a:solidFill>
                <a:latin typeface="Franklin Gothic Demi" pitchFamily="34" charset="0"/>
              </a:rPr>
              <a:t>VALUES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Franklin Gothic Book" pitchFamily="34" charset="0"/>
              </a:rPr>
              <a:t>Openness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Franklin Gothic Book" pitchFamily="34" charset="0"/>
              </a:rPr>
              <a:t>Transparency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Franklin Gothic Book" pitchFamily="34" charset="0"/>
              </a:rPr>
              <a:t>Community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2457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ARCHITECTURE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BREADTH</a:t>
            </a:r>
            <a:endParaRPr lang="en-US" sz="1600" kern="0" dirty="0"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0" descr="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1363663" y="0"/>
            <a:ext cx="7162800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Freeform 18"/>
          <p:cNvSpPr>
            <a:spLocks/>
          </p:cNvSpPr>
          <p:nvPr/>
        </p:nvSpPr>
        <p:spPr bwMode="auto">
          <a:xfrm>
            <a:off x="4876800" y="2667000"/>
            <a:ext cx="2438400" cy="1600200"/>
          </a:xfrm>
          <a:custGeom>
            <a:avLst/>
            <a:gdLst>
              <a:gd name="T0" fmla="*/ 0 w 1536"/>
              <a:gd name="T1" fmla="*/ 240 h 1008"/>
              <a:gd name="T2" fmla="*/ 48 w 1536"/>
              <a:gd name="T3" fmla="*/ 720 h 1008"/>
              <a:gd name="T4" fmla="*/ 1536 w 1536"/>
              <a:gd name="T5" fmla="*/ 1008 h 1008"/>
              <a:gd name="T6" fmla="*/ 1536 w 1536"/>
              <a:gd name="T7" fmla="*/ 816 h 1008"/>
              <a:gd name="T8" fmla="*/ 1296 w 1536"/>
              <a:gd name="T9" fmla="*/ 720 h 1008"/>
              <a:gd name="T10" fmla="*/ 1104 w 1536"/>
              <a:gd name="T11" fmla="*/ 576 h 1008"/>
              <a:gd name="T12" fmla="*/ 912 w 1536"/>
              <a:gd name="T13" fmla="*/ 384 h 1008"/>
              <a:gd name="T14" fmla="*/ 720 w 1536"/>
              <a:gd name="T15" fmla="*/ 192 h 1008"/>
              <a:gd name="T16" fmla="*/ 576 w 1536"/>
              <a:gd name="T17" fmla="*/ 0 h 1008"/>
              <a:gd name="T18" fmla="*/ 0 w 1536"/>
              <a:gd name="T19" fmla="*/ 96 h 1008"/>
              <a:gd name="T20" fmla="*/ 384 w 1536"/>
              <a:gd name="T21" fmla="*/ 144 h 1008"/>
              <a:gd name="T22" fmla="*/ 384 w 1536"/>
              <a:gd name="T23" fmla="*/ 240 h 1008"/>
              <a:gd name="T24" fmla="*/ 0 w 1536"/>
              <a:gd name="T25" fmla="*/ 288 h 1008"/>
              <a:gd name="T26" fmla="*/ 0 w 1536"/>
              <a:gd name="T27" fmla="*/ 192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6"/>
              <a:gd name="T43" fmla="*/ 0 h 1008"/>
              <a:gd name="T44" fmla="*/ 1536 w 1536"/>
              <a:gd name="T45" fmla="*/ 1008 h 10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6" h="1008">
                <a:moveTo>
                  <a:pt x="0" y="240"/>
                </a:moveTo>
                <a:lnTo>
                  <a:pt x="48" y="720"/>
                </a:lnTo>
                <a:lnTo>
                  <a:pt x="1536" y="1008"/>
                </a:lnTo>
                <a:lnTo>
                  <a:pt x="1536" y="816"/>
                </a:lnTo>
                <a:lnTo>
                  <a:pt x="1296" y="720"/>
                </a:lnTo>
                <a:lnTo>
                  <a:pt x="1104" y="576"/>
                </a:lnTo>
                <a:lnTo>
                  <a:pt x="912" y="384"/>
                </a:lnTo>
                <a:lnTo>
                  <a:pt x="720" y="192"/>
                </a:lnTo>
                <a:lnTo>
                  <a:pt x="576" y="0"/>
                </a:lnTo>
                <a:lnTo>
                  <a:pt x="0" y="96"/>
                </a:lnTo>
                <a:lnTo>
                  <a:pt x="384" y="144"/>
                </a:lnTo>
                <a:lnTo>
                  <a:pt x="384" y="240"/>
                </a:lnTo>
                <a:lnTo>
                  <a:pt x="0" y="288"/>
                </a:lnTo>
                <a:lnTo>
                  <a:pt x="0" y="1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2457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ARCHITECTURE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BREADTH</a:t>
            </a:r>
            <a:endParaRPr lang="en-US" sz="1600" kern="0" dirty="0"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DSCN16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8963" y="177800"/>
            <a:ext cx="434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9" descr="uplighting-trees-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74625"/>
            <a:ext cx="34385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" descr="mcklt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311525"/>
            <a:ext cx="3429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9050" y="5997575"/>
            <a:ext cx="2457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l">
              <a:defRPr/>
            </a:pPr>
            <a:r>
              <a:rPr lang="en-US" sz="1600" b="1" kern="0" dirty="0" smtClean="0">
                <a:latin typeface="Franklin Gothic Demi" pitchFamily="34" charset="0"/>
                <a:ea typeface="+mj-ea"/>
                <a:cs typeface="+mj-cs"/>
              </a:rPr>
              <a:t>ARCHITECTURE</a:t>
            </a:r>
            <a:r>
              <a:rPr lang="en-US" sz="1600" b="1" kern="0" dirty="0" smtClean="0">
                <a:latin typeface="+mj-lt"/>
                <a:ea typeface="+mj-ea"/>
                <a:cs typeface="+mj-cs"/>
              </a:rPr>
              <a:t>BREADTH</a:t>
            </a:r>
            <a:endParaRPr lang="en-US" sz="1600" kern="0" dirty="0">
              <a:latin typeface="Franklin Gothic Demi" pitchFamily="34" charset="0"/>
              <a:ea typeface="+mj-ea"/>
              <a:cs typeface="+mj-cs"/>
            </a:endParaRPr>
          </a:p>
        </p:txBody>
      </p:sp>
      <p:pic>
        <p:nvPicPr>
          <p:cNvPr id="28673" name="Picture 1" descr="C:\Documents and Settings\yena.YENA_LAPTOP\Desktop\THESIS\photos\30JUN07\DSCN193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1458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2943</TotalTime>
  <Words>2358</Words>
  <Application>Microsoft PowerPoint</Application>
  <PresentationFormat>On-screen Show (4:3)</PresentationFormat>
  <Paragraphs>1390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Times New Roman</vt:lpstr>
      <vt:lpstr>Franklin Gothic Book</vt:lpstr>
      <vt:lpstr>Franklin Gothic Demi</vt:lpstr>
      <vt:lpstr>Franklin Gothic Heavy</vt:lpstr>
      <vt:lpstr>Wingdings</vt:lpstr>
      <vt:lpstr>Custom Design</vt:lpstr>
      <vt:lpstr>SMEAL COLLEGE OF BUSINESS BUILDING                       University Park, PA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LIGHTINGDEPTH &gt;&gt; TERRACE</vt:lpstr>
      <vt:lpstr>Slide 13</vt:lpstr>
      <vt:lpstr>LIGHTINGDEPTH &gt;&gt; TERRACE&gt;&gt; PERFORMANCE</vt:lpstr>
      <vt:lpstr>LIGHTINGDEPTH &gt;&gt; TERRACE</vt:lpstr>
      <vt:lpstr>LIGHTINGDEPTH &gt;&gt; TERRACE</vt:lpstr>
      <vt:lpstr>LIGHTINGDEPTH &gt;&gt; TERRACE</vt:lpstr>
      <vt:lpstr>LIGHTINGDEPTH &gt;&gt; TERRACE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Thank You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Yena K. Han</dc:creator>
  <cp:lastModifiedBy>Yena K. Han</cp:lastModifiedBy>
  <cp:revision>186</cp:revision>
  <dcterms:created xsi:type="dcterms:W3CDTF">2006-12-13T01:09:24Z</dcterms:created>
  <dcterms:modified xsi:type="dcterms:W3CDTF">2009-04-15T09:36:51Z</dcterms:modified>
</cp:coreProperties>
</file>